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394.xml" ContentType="application/vnd.openxmlformats-officedocument.customXmlProperties+xml"/>
  <Override PartName="/customXml/itemProps395.xml" ContentType="application/vnd.openxmlformats-officedocument.customXmlProperties+xml"/>
  <Override PartName="/customXml/itemProps39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4.svg" ContentType="image/svg+xml"/>
  <Override PartName="/ppt/media/image4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7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3"/>
    <p:sldMasterId id="2147483689" r:id="rId4"/>
  </p:sldMasterIdLst>
  <p:notesMasterIdLst>
    <p:notesMasterId r:id="rId6"/>
  </p:notesMasterIdLst>
  <p:handoutMasterIdLst>
    <p:handoutMasterId r:id="rId26"/>
  </p:handoutMasterIdLst>
  <p:sldIdLst>
    <p:sldId id="313" r:id="rId5"/>
    <p:sldId id="314" r:id="rId7"/>
    <p:sldId id="338" r:id="rId8"/>
    <p:sldId id="316" r:id="rId9"/>
    <p:sldId id="334" r:id="rId10"/>
    <p:sldId id="335" r:id="rId11"/>
    <p:sldId id="336" r:id="rId12"/>
    <p:sldId id="337" r:id="rId13"/>
    <p:sldId id="339" r:id="rId14"/>
    <p:sldId id="350" r:id="rId15"/>
    <p:sldId id="341" r:id="rId16"/>
    <p:sldId id="340" r:id="rId17"/>
    <p:sldId id="343" r:id="rId18"/>
    <p:sldId id="344" r:id="rId19"/>
    <p:sldId id="345" r:id="rId20"/>
    <p:sldId id="346" r:id="rId21"/>
    <p:sldId id="347" r:id="rId22"/>
    <p:sldId id="348" r:id="rId23"/>
    <p:sldId id="332" r:id="rId24"/>
    <p:sldId id="333" r:id="rId25"/>
  </p:sldIdLst>
  <p:sldSz cx="12192000" cy="6858000"/>
  <p:notesSz cx="6858000" cy="9144000"/>
  <p:custDataLst>
    <p:tags r:id="rId34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9A3"/>
    <a:srgbClr val="1552D1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348" y="28"/>
      </p:cViewPr>
      <p:guideLst>
        <p:guide orient="horz" pos="3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20" y="10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gs" Target="tags/tag397.xml"/><Relationship Id="rId33" Type="http://schemas.openxmlformats.org/officeDocument/2006/relationships/customXml" Target="../customXml/item3.xml"/><Relationship Id="rId32" Type="http://schemas.openxmlformats.org/officeDocument/2006/relationships/customXml" Target="../customXml/item2.xml"/><Relationship Id="rId31" Type="http://schemas.openxmlformats.org/officeDocument/2006/relationships/customXml" Target="../customXml/item1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CF7363-46B3-4791-B1F1-74C9C73C71E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51558A8-E2C3-4D4F-B74A-F34DB9A5CC63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B9A9E5-4F7F-4A7D-9DE1-899232329269}" type="slidenum">
              <a:rPr lang="en-US" altLang="zh-CN" noProof="0" smtClean="0"/>
            </a:fld>
            <a:endParaRPr lang="zh-CN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34D4-7744-4A3F-B8B1-68F03F15C2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sv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image" Target="../media/image25.jpeg"/><Relationship Id="rId2" Type="http://schemas.openxmlformats.org/officeDocument/2006/relationships/tags" Target="../tags/tag12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4" Type="http://schemas.openxmlformats.org/officeDocument/2006/relationships/tags" Target="../tags/tag245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4" Type="http://schemas.openxmlformats.org/officeDocument/2006/relationships/tags" Target="../tags/tag258.xml"/><Relationship Id="rId13" Type="http://schemas.openxmlformats.org/officeDocument/2006/relationships/tags" Target="../tags/tag257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tags" Target="../tags/tag254.xml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/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>
            <a:fillRect/>
          </a:stretch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场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en-US" altLang="zh-CN" noProof="0"/>
          </a:p>
        </p:txBody>
      </p:sp>
      <p:sp>
        <p:nvSpPr>
          <p:cNvPr id="23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en-US" altLang="zh-CN" noProof="0"/>
          </a:p>
        </p:txBody>
      </p:sp>
      <p:sp>
        <p:nvSpPr>
          <p:cNvPr id="24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en-US" altLang="zh-CN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2" name="内容占位符 3"/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内容占位符 3"/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6" name="内容占位符 5"/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</p:txBody>
      </p:sp>
      <p:sp>
        <p:nvSpPr>
          <p:cNvPr id="27" name="内容占位符 3"/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>
            <a:fillRect/>
          </a:stretch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象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sp>
        <p:nvSpPr>
          <p:cNvPr id="20" name="文本占位符 14"/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单击此处添加姓名</a:t>
            </a:r>
            <a:endParaRPr lang="zh-CN" altLang="en-US" noProof="0"/>
          </a:p>
        </p:txBody>
      </p:sp>
      <p:cxnSp>
        <p:nvCxnSpPr>
          <p:cNvPr id="24" name="直接连接符​​(S) 23"/>
          <p:cNvCxnSpPr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/>
          <p:cNvCxnSpPr/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32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3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>
            <a:fillRect/>
          </a:stretch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27" name="文本占位符 18"/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29" name="文本占位符 18"/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21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24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表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7" name="图表占位符 6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  <a:endParaRPr lang="zh-CN" altLang="en-US" noProof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单击此处添加内容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/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0" name="文本占位符 10"/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1" name="文本占位符 10"/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4" name="文本占位符 10"/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5" name="文本占位符 10"/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6" name="文本占位符 10"/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7" name="文本占位符 10"/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8" name="文本占位符 10"/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9" name="文本占位符 10"/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0" name="文本占位符 10"/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2" name="长方形 31"/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3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3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  <a:endParaRPr lang="zh-CN" altLang="en-US" noProof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cxnSp>
        <p:nvCxnSpPr>
          <p:cNvPr id="10" name="直接连接符​​(S) 9"/>
          <p:cNvCxnSpPr/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/>
          <p:cNvCxnSpPr/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4 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17" name="图片占位符 10"/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18" name="图片占位符 10"/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19" name="图片占位符 10"/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3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4" name="文本占位符 2"/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5" name="文本占位符 2"/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6" name="文本占位符 2"/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7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8" name="文本占位符 2"/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9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  <p:cxnSp>
        <p:nvCxnSpPr>
          <p:cNvPr id="10" name="直接连接符​​(S) 9"/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/>
          <p:cNvCxnSpPr/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8 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17" name="图片占位符 10"/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18" name="图片占位符 10"/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19" name="图片占位符 10"/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6" name="文本占位符 2"/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3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7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4" name="文本占位符 2"/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8" name="文本占位符 2"/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5" name="文本占位符 2"/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9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55" name="图片占位符 10"/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56" name="图片占位符 10"/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57" name="图片占位符 10"/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58" name="图片占位符 10"/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54" name="文本占位符 2"/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62" name="文本占位符 2"/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59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63" name="文本占位符 2"/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60" name="文本占位符 2"/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64" name="文本占位符 2"/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61" name="文本占位符 2"/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65" name="文本占位符 2"/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17" name="文本占位符 2"/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  <a:endParaRPr lang="zh-CN" altLang="en-US" noProof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5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  <a:endParaRPr lang="zh-CN" altLang="en-US" noProof="0"/>
          </a:p>
        </p:txBody>
      </p:sp>
      <p:sp>
        <p:nvSpPr>
          <p:cNvPr id="2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19" name="文本占位符 2"/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sp>
        <p:nvSpPr>
          <p:cNvPr id="22" name="内容占位符 3"/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6" name="内容占位符 10"/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  <a:endParaRPr lang="zh-CN" altLang="en-US" noProof="0"/>
          </a:p>
        </p:txBody>
      </p:sp>
      <p:sp>
        <p:nvSpPr>
          <p:cNvPr id="1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23" name="文本占位符 2"/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  <a:endParaRPr lang="zh-CN" altLang="en-US" noProof="0"/>
          </a:p>
        </p:txBody>
      </p:sp>
      <p:cxnSp>
        <p:nvCxnSpPr>
          <p:cNvPr id="16" name="直接连接符​​(S) 15"/>
          <p:cNvCxnSpPr/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/>
          <p:cNvCxnSpPr/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3"/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23" name="直接连接符​​(S) 22"/>
          <p:cNvCxnSpPr/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/>
          <p:cNvCxnSpPr/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24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11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形 10"/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  <a:endParaRPr lang="zh-CN" altLang="en-US" noProof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  <a:endParaRPr lang="zh-CN" altLang="en-US" noProof="0"/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  <a:endParaRPr lang="zh-CN" altLang="en-US" noProof="0"/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  <a:endParaRPr lang="zh-CN" altLang="en-US" noProof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  <a:endParaRPr lang="zh-CN" altLang="en-US" noProof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  <a:endParaRPr lang="zh-CN" altLang="en-US" noProof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  <a:endParaRPr lang="zh-CN" altLang="en-US" noProof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  <a:endParaRPr lang="zh-CN" altLang="en-US" noProof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  <a:endParaRPr lang="zh-CN" altLang="en-US" noProof="0"/>
          </a:p>
        </p:txBody>
      </p:sp>
      <p:cxnSp>
        <p:nvCxnSpPr>
          <p:cNvPr id="3" name="直接连接符​​(S) 2"/>
          <p:cNvCxnSpPr/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连接符​​(S) 3"/>
          <p:cNvCxnSpPr/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​​(S) 7"/>
          <p:cNvCxnSpPr/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​​(S) 8"/>
          <p:cNvCxnSpPr/>
          <p:nvPr/>
        </p:nvCxnSpPr>
        <p:spPr>
          <a:xfrm>
            <a:off x="2290082" y="108370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15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17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32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12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  <p:cxnSp>
        <p:nvCxnSpPr>
          <p:cNvPr id="2" name="直接连接符​​(S) 1"/>
          <p:cNvCxnSpPr/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 rot="10800000">
            <a:off x="3244802" y="0"/>
            <a:ext cx="8946988" cy="6858000"/>
          </a:xfrm>
          <a:custGeom>
            <a:avLst/>
            <a:gdLst>
              <a:gd name="connsiteX0" fmla="*/ 8946988 w 8946988"/>
              <a:gd name="connsiteY0" fmla="*/ 6858000 h 6858000"/>
              <a:gd name="connsiteX1" fmla="*/ 0 w 8946988"/>
              <a:gd name="connsiteY1" fmla="*/ 6858000 h 6858000"/>
              <a:gd name="connsiteX2" fmla="*/ 9315 w 8946988"/>
              <a:gd name="connsiteY2" fmla="*/ 0 h 6858000"/>
              <a:gd name="connsiteX3" fmla="*/ 2685840 w 894698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6988" h="6858000">
                <a:moveTo>
                  <a:pt x="8946988" y="6858000"/>
                </a:moveTo>
                <a:lnTo>
                  <a:pt x="0" y="6858000"/>
                </a:lnTo>
                <a:lnTo>
                  <a:pt x="9315" y="0"/>
                </a:lnTo>
                <a:lnTo>
                  <a:pt x="2685840" y="0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 rot="10800000">
            <a:off x="3244802" y="-2918"/>
            <a:ext cx="8976698" cy="6862757"/>
          </a:xfrm>
          <a:custGeom>
            <a:avLst/>
            <a:gdLst>
              <a:gd name="connsiteX0" fmla="*/ 8976698 w 8976698"/>
              <a:gd name="connsiteY0" fmla="*/ 6862757 h 6862757"/>
              <a:gd name="connsiteX1" fmla="*/ 0 w 8976698"/>
              <a:gd name="connsiteY1" fmla="*/ 6862757 h 6862757"/>
              <a:gd name="connsiteX2" fmla="*/ 9359 w 8976698"/>
              <a:gd name="connsiteY2" fmla="*/ 0 h 6862757"/>
              <a:gd name="connsiteX3" fmla="*/ 2685884 w 8976698"/>
              <a:gd name="connsiteY3" fmla="*/ 0 h 686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6698" h="6862757">
                <a:moveTo>
                  <a:pt x="8976698" y="6862757"/>
                </a:moveTo>
                <a:lnTo>
                  <a:pt x="0" y="6862757"/>
                </a:lnTo>
                <a:lnTo>
                  <a:pt x="9359" y="0"/>
                </a:lnTo>
                <a:lnTo>
                  <a:pt x="2685884" y="0"/>
                </a:lnTo>
                <a:close/>
              </a:path>
            </a:pathLst>
          </a:custGeom>
          <a:solidFill>
            <a:srgbClr val="45517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557881" y="3882916"/>
            <a:ext cx="1633414" cy="614561"/>
            <a:chOff x="949766" y="3882916"/>
            <a:chExt cx="2002973" cy="753605"/>
          </a:xfrm>
        </p:grpSpPr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472073" y="2579256"/>
            <a:ext cx="4782098" cy="757130"/>
          </a:xfrm>
        </p:spPr>
        <p:txBody>
          <a:bodyPr wrap="square" anchor="b">
            <a:no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472073" y="3428461"/>
            <a:ext cx="4782098" cy="286232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4682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6825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>
            <p:custDataLst>
              <p:tags r:id="rId2"/>
            </p:custDataLst>
          </p:nvPr>
        </p:nvSpPr>
        <p:spPr>
          <a:xfrm rot="5400000">
            <a:off x="365579" y="-384630"/>
            <a:ext cx="3106057" cy="38753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>
            <a:off x="8672738" y="3367313"/>
            <a:ext cx="3106057" cy="38753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2"/>
          <p:cNvSpPr/>
          <p:nvPr>
            <p:custDataLst>
              <p:tags r:id="rId4"/>
            </p:custDataLst>
          </p:nvPr>
        </p:nvSpPr>
        <p:spPr>
          <a:xfrm rot="19299726">
            <a:off x="6750617" y="4812139"/>
            <a:ext cx="6346464" cy="69592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12"/>
          <p:cNvSpPr/>
          <p:nvPr>
            <p:custDataLst>
              <p:tags r:id="rId5"/>
            </p:custDataLst>
          </p:nvPr>
        </p:nvSpPr>
        <p:spPr>
          <a:xfrm rot="8445098">
            <a:off x="-970111" y="1383138"/>
            <a:ext cx="6346464" cy="69592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850087" y="2804984"/>
            <a:ext cx="5529587" cy="898493"/>
          </a:xfrm>
        </p:spPr>
        <p:txBody>
          <a:bodyPr anchor="ctr" anchorCtr="0">
            <a:norm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3317769" y="2804984"/>
            <a:ext cx="1466507" cy="898493"/>
          </a:xfrm>
        </p:spPr>
        <p:txBody>
          <a:bodyPr wrap="square" anchor="ctr" anchorCtr="0">
            <a:normAutofit/>
          </a:bodyPr>
          <a:lstStyle>
            <a:lvl1pPr marL="0" indent="0" algn="r">
              <a:buNone/>
              <a:defRPr sz="44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15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17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24" name="文本占位符 18"/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  <p:pic>
        <p:nvPicPr>
          <p:cNvPr id="2" name="图形 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>
            <a:fillRect/>
          </a:stretch>
        </p:blipFill>
        <p:spPr>
          <a:xfrm>
            <a:off x="-4695" y="-1"/>
            <a:ext cx="2552228" cy="2286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314762" y="2383064"/>
            <a:ext cx="5562475" cy="16990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50800" dir="2700000" sx="104000" sy="10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 rot="5400000">
            <a:off x="5773057" y="468083"/>
            <a:ext cx="645888" cy="12192002"/>
            <a:chOff x="9775372" y="0"/>
            <a:chExt cx="832755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9775372" y="0"/>
              <a:ext cx="653143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10428514" y="0"/>
              <a:ext cx="179613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314763" y="2569821"/>
            <a:ext cx="5562474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255760" y="5179060"/>
            <a:ext cx="3430270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558165" y="9525"/>
            <a:ext cx="3763010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8"/>
            </p:custDataLst>
          </p:nvPr>
        </p:nvSpPr>
        <p:spPr>
          <a:xfrm>
            <a:off x="609600" y="523875"/>
            <a:ext cx="628650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255760" y="5188585"/>
            <a:ext cx="3430270" cy="1678305"/>
            <a:chOff x="10646" y="5909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558165" y="0"/>
            <a:ext cx="3763010" cy="1841500"/>
            <a:chOff x="-1483" y="0"/>
            <a:chExt cx="9994" cy="4890"/>
          </a:xfrm>
        </p:grpSpPr>
        <p:sp>
          <p:nvSpPr>
            <p:cNvPr id="10" name="等腰三角形 9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9708515" y="5438775"/>
            <a:ext cx="2901315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-284" y="-109"/>
            <a:ext cx="1633414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 flipH="1">
            <a:off x="-417830" y="5438775"/>
            <a:ext cx="2901315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10558496" y="-9634"/>
            <a:ext cx="1633414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424180" y="-4445"/>
            <a:ext cx="2856865" cy="1398270"/>
            <a:chOff x="-1483" y="0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12"/>
            <p:cNvSpPr/>
            <p:nvPr userDrawn="1">
              <p:custDataLst>
                <p:tags r:id="rId4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>
            <a:off x="10558496" y="6250196"/>
            <a:ext cx="1633414" cy="614561"/>
            <a:chOff x="949766" y="3882916"/>
            <a:chExt cx="2002973" cy="753605"/>
          </a:xfrm>
        </p:grpSpPr>
        <p:sp>
          <p:nvSpPr>
            <p:cNvPr id="13" name="矩形 12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0558496" y="6250196"/>
            <a:ext cx="1633414" cy="614561"/>
            <a:chOff x="949766" y="3882916"/>
            <a:chExt cx="2002973" cy="753605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6" name="等腰三角形 5"/>
          <p:cNvSpPr/>
          <p:nvPr userDrawn="1">
            <p:custDataLst>
              <p:tags r:id="rId3"/>
            </p:custDataLst>
          </p:nvPr>
        </p:nvSpPr>
        <p:spPr>
          <a:xfrm rot="5400000">
            <a:off x="365579" y="-384630"/>
            <a:ext cx="3106057" cy="38753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>
            <p:custDataLst>
              <p:tags r:id="rId4"/>
            </p:custDataLst>
          </p:nvPr>
        </p:nvSpPr>
        <p:spPr>
          <a:xfrm rot="16200000">
            <a:off x="8672738" y="3367313"/>
            <a:ext cx="3106057" cy="387531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12"/>
          <p:cNvSpPr/>
          <p:nvPr userDrawn="1">
            <p:custDataLst>
              <p:tags r:id="rId5"/>
            </p:custDataLst>
          </p:nvPr>
        </p:nvSpPr>
        <p:spPr>
          <a:xfrm rot="19299726">
            <a:off x="6750617" y="4812139"/>
            <a:ext cx="6346464" cy="69592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2"/>
          <p:cNvSpPr/>
          <p:nvPr userDrawn="1">
            <p:custDataLst>
              <p:tags r:id="rId6"/>
            </p:custDataLst>
          </p:nvPr>
        </p:nvSpPr>
        <p:spPr>
          <a:xfrm rot="8445098">
            <a:off x="-970111" y="1383138"/>
            <a:ext cx="6346464" cy="69592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4" name="直接连接符​​(S) 13"/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/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11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cxnSp>
        <p:nvCxnSpPr>
          <p:cNvPr id="9" name="直接连接符​​(S) 8"/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13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15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  <a:endParaRPr lang="zh-CN" altLang="en-US" noProof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  <a:endParaRPr lang="zh-CN" altLang="en-US" noProof="0"/>
          </a:p>
        </p:txBody>
      </p:sp>
      <p:sp>
        <p:nvSpPr>
          <p:cNvPr id="17" name="日期占位符 2"/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8" name="页脚占位符 3"/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19" name="灯片编号占位符 4"/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21" name="文本占位符 2"/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内容占位符 3"/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  <p:cxnSp>
        <p:nvCxnSpPr>
          <p:cNvPr id="16" name="直接连接符​​(S) 15"/>
          <p:cNvCxnSpPr/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/>
          <p:cNvCxnSpPr/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5" Type="http://schemas.openxmlformats.org/officeDocument/2006/relationships/theme" Target="../theme/theme2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23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slideLayout" Target="../slideLayouts/slideLayout41.xml"/><Relationship Id="rId19" Type="http://schemas.openxmlformats.org/officeDocument/2006/relationships/tags" Target="../tags/tag281.xml"/><Relationship Id="rId1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</a:fld>
            <a:endParaRPr lang="zh-CN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8.xml"/><Relationship Id="rId6" Type="http://schemas.openxmlformats.org/officeDocument/2006/relationships/tags" Target="../tags/tag33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image" Target="../media/image39.png"/><Relationship Id="rId4" Type="http://schemas.openxmlformats.org/officeDocument/2006/relationships/tags" Target="../tags/tag340.xml"/><Relationship Id="rId3" Type="http://schemas.openxmlformats.org/officeDocument/2006/relationships/image" Target="../media/image42.png"/><Relationship Id="rId2" Type="http://schemas.openxmlformats.org/officeDocument/2006/relationships/tags" Target="../tags/tag339.xml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28.xml"/><Relationship Id="rId13" Type="http://schemas.openxmlformats.org/officeDocument/2006/relationships/tags" Target="../tags/tag346.xml"/><Relationship Id="rId12" Type="http://schemas.openxmlformats.org/officeDocument/2006/relationships/image" Target="../media/image44.svg"/><Relationship Id="rId11" Type="http://schemas.openxmlformats.org/officeDocument/2006/relationships/image" Target="../media/image43.png"/><Relationship Id="rId10" Type="http://schemas.openxmlformats.org/officeDocument/2006/relationships/tags" Target="../tags/tag345.xml"/><Relationship Id="rId1" Type="http://schemas.openxmlformats.org/officeDocument/2006/relationships/tags" Target="../tags/tag33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49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8.xml"/><Relationship Id="rId7" Type="http://schemas.openxmlformats.org/officeDocument/2006/relationships/tags" Target="../tags/tag353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tags" Target="../tags/tag352.xml"/><Relationship Id="rId3" Type="http://schemas.openxmlformats.org/officeDocument/2006/relationships/image" Target="../media/image47.png"/><Relationship Id="rId2" Type="http://schemas.openxmlformats.org/officeDocument/2006/relationships/tags" Target="../tags/tag351.xml"/><Relationship Id="rId1" Type="http://schemas.openxmlformats.org/officeDocument/2006/relationships/tags" Target="../tags/tag35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8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8.xml"/><Relationship Id="rId4" Type="http://schemas.openxmlformats.org/officeDocument/2006/relationships/tags" Target="../tags/tag362.xml"/><Relationship Id="rId3" Type="http://schemas.openxmlformats.org/officeDocument/2006/relationships/image" Target="../media/image50.png"/><Relationship Id="rId2" Type="http://schemas.openxmlformats.org/officeDocument/2006/relationships/tags" Target="../tags/tag361.xml"/><Relationship Id="rId1" Type="http://schemas.openxmlformats.org/officeDocument/2006/relationships/tags" Target="../tags/tag36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8.xml"/><Relationship Id="rId4" Type="http://schemas.openxmlformats.org/officeDocument/2006/relationships/tags" Target="../tags/tag365.xml"/><Relationship Id="rId3" Type="http://schemas.openxmlformats.org/officeDocument/2006/relationships/image" Target="../media/image51.png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8" Type="http://schemas.openxmlformats.org/officeDocument/2006/relationships/notesSlide" Target="../notesSlides/notesSlide18.xml"/><Relationship Id="rId17" Type="http://schemas.openxmlformats.org/officeDocument/2006/relationships/slideLayout" Target="../slideLayouts/slideLayout28.xml"/><Relationship Id="rId16" Type="http://schemas.openxmlformats.org/officeDocument/2006/relationships/tags" Target="../tags/tag385.xml"/><Relationship Id="rId15" Type="http://schemas.openxmlformats.org/officeDocument/2006/relationships/tags" Target="../tags/tag384.xml"/><Relationship Id="rId14" Type="http://schemas.openxmlformats.org/officeDocument/2006/relationships/tags" Target="../tags/tag383.xml"/><Relationship Id="rId13" Type="http://schemas.openxmlformats.org/officeDocument/2006/relationships/tags" Target="../tags/tag382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tags" Target="../tags/tag379.xml"/><Relationship Id="rId1" Type="http://schemas.openxmlformats.org/officeDocument/2006/relationships/tags" Target="../tags/tag370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89.xml"/><Relationship Id="rId4" Type="http://schemas.openxmlformats.org/officeDocument/2006/relationships/image" Target="../media/image53.png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294.xml"/><Relationship Id="rId7" Type="http://schemas.openxmlformats.org/officeDocument/2006/relationships/image" Target="../media/image29.jpeg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tags" Target="../tags/tag293.xml"/><Relationship Id="rId3" Type="http://schemas.openxmlformats.org/officeDocument/2006/relationships/image" Target="../media/image26.jpeg"/><Relationship Id="rId2" Type="http://schemas.openxmlformats.org/officeDocument/2006/relationships/tags" Target="../tags/tag29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8.xml"/><Relationship Id="rId10" Type="http://schemas.openxmlformats.org/officeDocument/2006/relationships/tags" Target="../tags/tag295.xml"/><Relationship Id="rId1" Type="http://schemas.openxmlformats.org/officeDocument/2006/relationships/tags" Target="../tags/tag29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2.xml"/><Relationship Id="rId5" Type="http://schemas.openxmlformats.org/officeDocument/2006/relationships/tags" Target="../tags/tag393.xml"/><Relationship Id="rId4" Type="http://schemas.openxmlformats.org/officeDocument/2006/relationships/image" Target="../media/image54.png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46.xml"/><Relationship Id="rId17" Type="http://schemas.openxmlformats.org/officeDocument/2006/relationships/tags" Target="../tags/tag312.xml"/><Relationship Id="rId16" Type="http://schemas.openxmlformats.org/officeDocument/2006/relationships/tags" Target="../tags/tag311.xml"/><Relationship Id="rId15" Type="http://schemas.openxmlformats.org/officeDocument/2006/relationships/tags" Target="../tags/tag310.xml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tags" Target="../tags/tag29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8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" Type="http://schemas.openxmlformats.org/officeDocument/2006/relationships/tags" Target="../tags/tag31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22.xml"/><Relationship Id="rId4" Type="http://schemas.openxmlformats.org/officeDocument/2006/relationships/image" Target="../media/image31.png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2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28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3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330.xml"/><Relationship Id="rId1" Type="http://schemas.openxmlformats.org/officeDocument/2006/relationships/tags" Target="../tags/tag32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34.xml"/><Relationship Id="rId4" Type="http://schemas.openxmlformats.org/officeDocument/2006/relationships/image" Target="../media/image39.png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dirty="0">
                <a:solidFill>
                  <a:schemeClr val="accent1"/>
                </a:solidFill>
              </a:rPr>
              <a:t>P</a:t>
            </a:r>
            <a:r>
              <a:rPr lang="zh-CN" altLang="en-US" sz="6600" dirty="0">
                <a:solidFill>
                  <a:schemeClr val="accent1"/>
                </a:solidFill>
              </a:rPr>
              <a:t>rompt</a:t>
            </a:r>
            <a:r>
              <a:rPr lang="en-US" altLang="zh-CN" sz="6600" dirty="0">
                <a:solidFill>
                  <a:schemeClr val="accent1"/>
                </a:solidFill>
              </a:rPr>
              <a:t> Engineering</a:t>
            </a:r>
            <a:endParaRPr lang="en-US" altLang="zh-CN" sz="6600" dirty="0">
              <a:solidFill>
                <a:schemeClr val="accent1"/>
              </a:solidFill>
            </a:endParaRP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dirty="0">
                <a:solidFill>
                  <a:schemeClr val="dk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中文版教程分享</a:t>
            </a:r>
            <a:endParaRPr lang="zh-CN" dirty="0">
              <a:solidFill>
                <a:schemeClr val="dk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980440" y="4695190"/>
            <a:ext cx="7860030" cy="1498600"/>
          </a:xfrm>
        </p:spPr>
        <p:txBody>
          <a:bodyPr>
            <a:noAutofit/>
          </a:bodyPr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1800" dirty="0">
                <a:solidFill>
                  <a:schemeClr val="accent1"/>
                </a:solidFill>
              </a:rPr>
              <a:t>云飞</a:t>
            </a:r>
            <a:r>
              <a:rPr lang="en-US" altLang="zh-CN" sz="1800" dirty="0">
                <a:solidFill>
                  <a:schemeClr val="accent1"/>
                </a:solidFill>
              </a:rPr>
              <a:t>   up</a:t>
            </a:r>
            <a:r>
              <a:rPr lang="zh-CN" altLang="en-US" sz="1800" dirty="0">
                <a:solidFill>
                  <a:schemeClr val="accent1"/>
                </a:solidFill>
              </a:rPr>
              <a:t>：生吞去污粉</a:t>
            </a:r>
            <a:endParaRPr lang="en-US" altLang="zh-CN" sz="1800" dirty="0">
              <a:solidFill>
                <a:schemeClr val="accent1"/>
              </a:solidFill>
            </a:endParaRPr>
          </a:p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1800" dirty="0">
                <a:solidFill>
                  <a:schemeClr val="accent1"/>
                </a:solidFill>
              </a:rPr>
              <a:t>一个</a:t>
            </a:r>
            <a:r>
              <a:rPr lang="zh-CN" altLang="en-US" sz="1800" dirty="0">
                <a:solidFill>
                  <a:schemeClr val="accent1"/>
                </a:solidFill>
              </a:rPr>
              <a:t>热爱分享的</a:t>
            </a:r>
            <a:r>
              <a:rPr lang="en-US" altLang="zh-CN" sz="1800" dirty="0">
                <a:solidFill>
                  <a:schemeClr val="accent1"/>
                </a:solidFill>
              </a:rPr>
              <a:t>大厂程序员</a:t>
            </a:r>
            <a:endParaRPr lang="en-US" altLang="zh-CN" sz="1800" dirty="0">
              <a:solidFill>
                <a:schemeClr val="accent1"/>
              </a:solidFill>
            </a:endParaRPr>
          </a:p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1800" dirty="0">
                <a:solidFill>
                  <a:schemeClr val="accent1"/>
                </a:solidFill>
              </a:rPr>
              <a:t>多年项目负责人经验</a:t>
            </a:r>
            <a:endParaRPr lang="zh-CN" altLang="en-US" sz="1800" dirty="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1965325"/>
            <a:ext cx="7571105" cy="4453890"/>
          </a:xfrm>
          <a:prstGeom prst="rect">
            <a:avLst/>
          </a:prstGeom>
        </p:spPr>
      </p:pic>
      <p:sp>
        <p:nvSpPr>
          <p:cNvPr id="23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268085" cy="63309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一、提示清晰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给出结果模板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33425" y="3317875"/>
            <a:ext cx="7122160" cy="110172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686" t="5247" r="-686" b="24860"/>
          <a:stretch>
            <a:fillRect/>
          </a:stretch>
        </p:blipFill>
        <p:spPr>
          <a:xfrm>
            <a:off x="447675" y="824230"/>
            <a:ext cx="11296650" cy="103187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33425" y="4639945"/>
            <a:ext cx="7122160" cy="150495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5499" r="319" b="17153"/>
          <a:stretch>
            <a:fillRect/>
          </a:stretch>
        </p:blipFill>
        <p:spPr>
          <a:xfrm>
            <a:off x="332740" y="4563110"/>
            <a:ext cx="8545195" cy="20186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7207250" cy="63309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一、提示清晰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给出结果模板，简单易学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00" t="6785" b="16735"/>
          <a:stretch>
            <a:fillRect/>
          </a:stretch>
        </p:blipFill>
        <p:spPr>
          <a:xfrm>
            <a:off x="803275" y="4274185"/>
            <a:ext cx="8573135" cy="1861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5661" b="10105"/>
          <a:stretch>
            <a:fillRect/>
          </a:stretch>
        </p:blipFill>
        <p:spPr>
          <a:xfrm>
            <a:off x="803275" y="1490980"/>
            <a:ext cx="8572500" cy="2286635"/>
          </a:xfrm>
          <a:prstGeom prst="rect">
            <a:avLst/>
          </a:prstGeom>
        </p:spPr>
      </p:pic>
      <p:sp>
        <p:nvSpPr>
          <p:cNvPr id="8" name="文本框 7" descr="7b0a2020202022776f7264617274223a20227b5c2269645c223a32353030313431342c5c227469645c223a5c225c227d220a7d0a"/>
          <p:cNvSpPr txBox="1"/>
          <p:nvPr>
            <p:custDataLst>
              <p:tags r:id="rId6"/>
            </p:custDataLst>
          </p:nvPr>
        </p:nvSpPr>
        <p:spPr>
          <a:xfrm>
            <a:off x="16510" y="2117725"/>
            <a:ext cx="10350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雅酷黑 85W" panose="020B0904020202020204" charset="-122"/>
                <a:ea typeface="汉仪雅酷黑 85W" panose="020B0904020202020204" charset="-122"/>
                <a:cs typeface="汉仪雅酷黑 85W" panose="020B0904020202020204" charset="-122"/>
              </a:rPr>
              <a:t>案例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雅酷黑 85W" panose="020B0904020202020204" charset="-122"/>
                <a:ea typeface="汉仪雅酷黑 85W" panose="020B0904020202020204" charset="-122"/>
                <a:cs typeface="汉仪雅酷黑 85W" panose="020B0904020202020204" charset="-122"/>
              </a:rPr>
              <a:t>1</a:t>
            </a:r>
            <a:endParaRPr lang="en-US" altLang="zh-CN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雅酷黑 85W" panose="020B0904020202020204" charset="-122"/>
              <a:ea typeface="汉仪雅酷黑 85W" panose="020B0904020202020204" charset="-122"/>
              <a:cs typeface="汉仪雅酷黑 85W" panose="020B0904020202020204" charset="-122"/>
            </a:endParaRPr>
          </a:p>
        </p:txBody>
      </p:sp>
      <p:sp>
        <p:nvSpPr>
          <p:cNvPr id="13" name="文本框 12" descr="7b0a2020202022776f7264617274223a20227b5c2269645c223a32303333353036352c5c227469645c223a5c225c227d220a7d0a"/>
          <p:cNvSpPr txBox="1"/>
          <p:nvPr>
            <p:custDataLst>
              <p:tags r:id="rId7"/>
            </p:custDataLst>
          </p:nvPr>
        </p:nvSpPr>
        <p:spPr>
          <a:xfrm>
            <a:off x="16510" y="4699000"/>
            <a:ext cx="1035050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雅酷黑 85W" panose="020B0904020202020204" charset="-122"/>
                <a:ea typeface="汉仪雅酷黑 85W" panose="020B0904020202020204" charset="-122"/>
                <a:cs typeface="汉仪雅酷黑 85W" panose="020B0904020202020204" charset="-122"/>
              </a:rPr>
              <a:t>案例2</a:t>
            </a:r>
            <a:endParaRPr lang="zh-CN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雅酷黑 85W" panose="020B0904020202020204" charset="-122"/>
              <a:ea typeface="汉仪雅酷黑 85W" panose="020B0904020202020204" charset="-122"/>
              <a:cs typeface="汉仪雅酷黑 85W" panose="020B0904020202020204" charset="-122"/>
            </a:endParaRPr>
          </a:p>
        </p:txBody>
      </p:sp>
      <p:sp>
        <p:nvSpPr>
          <p:cNvPr id="20" name="五边形 19"/>
          <p:cNvSpPr/>
          <p:nvPr>
            <p:custDataLst>
              <p:tags r:id="rId8"/>
            </p:custDataLst>
          </p:nvPr>
        </p:nvSpPr>
        <p:spPr bwMode="auto">
          <a:xfrm>
            <a:off x="819904" y="948319"/>
            <a:ext cx="2835164" cy="486621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28575" algn="ctr">
            <a:noFill/>
            <a:round/>
          </a:ln>
        </p:spPr>
        <p:txBody>
          <a:bodyPr lIns="67500" tIns="67500" rIns="67500" bIns="67500" anchor="ctr"/>
          <a:p>
            <a:pPr algn="ctr" defTabSz="685800"/>
            <a:r>
              <a:rPr lang="en-US" altLang="zh-CN" sz="2000" b="1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固定输出格式</a:t>
            </a:r>
            <a:endParaRPr lang="en-US" altLang="zh-CN" sz="2000" b="1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燕尾形 16"/>
          <p:cNvSpPr/>
          <p:nvPr>
            <p:custDataLst>
              <p:tags r:id="rId9"/>
            </p:custDataLst>
          </p:nvPr>
        </p:nvSpPr>
        <p:spPr bwMode="auto">
          <a:xfrm>
            <a:off x="3766077" y="948319"/>
            <a:ext cx="2835164" cy="486621"/>
          </a:xfrm>
          <a:prstGeom prst="chevron">
            <a:avLst/>
          </a:prstGeom>
          <a:solidFill>
            <a:schemeClr val="accent3">
              <a:lumMod val="75000"/>
            </a:schemeClr>
          </a:solidFill>
          <a:ln w="28575" algn="ctr">
            <a:noFill/>
            <a:round/>
          </a:ln>
        </p:spPr>
        <p:txBody>
          <a:bodyPr lIns="67500" tIns="67500" rIns="67500" bIns="67500" anchor="ctr"/>
          <a:p>
            <a:pPr algn="ctr" defTabSz="685800"/>
            <a:r>
              <a:rPr lang="en-US" altLang="zh-CN" sz="2000" b="1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有效提取信息</a:t>
            </a:r>
            <a:endParaRPr lang="en-US" altLang="zh-CN" sz="2000" b="1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燕尾形 13"/>
          <p:cNvSpPr/>
          <p:nvPr>
            <p:custDataLst>
              <p:tags r:id="rId10"/>
            </p:custDataLst>
          </p:nvPr>
        </p:nvSpPr>
        <p:spPr bwMode="auto">
          <a:xfrm>
            <a:off x="6601402" y="926305"/>
            <a:ext cx="2835164" cy="486621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 w="28575" algn="ctr">
            <a:noFill/>
            <a:round/>
          </a:ln>
        </p:spPr>
        <p:txBody>
          <a:bodyPr lIns="67500" tIns="67500" rIns="67500" bIns="67500" anchor="ctr"/>
          <a:p>
            <a:pPr algn="ctr" defTabSz="685800"/>
            <a:r>
              <a:rPr lang="en-US" altLang="zh-CN" sz="2000" b="1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高效传输转化</a:t>
            </a:r>
            <a:endParaRPr lang="en-US" altLang="zh-CN" sz="2000" b="1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右大括号 33"/>
          <p:cNvSpPr/>
          <p:nvPr/>
        </p:nvSpPr>
        <p:spPr>
          <a:xfrm>
            <a:off x="9518015" y="3086100"/>
            <a:ext cx="461010" cy="1725295"/>
          </a:xfrm>
          <a:prstGeom prst="rightBrace">
            <a:avLst>
              <a:gd name="adj1" fmla="val 8333"/>
              <a:gd name="adj2" fmla="val 489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942195" y="3524885"/>
            <a:ext cx="2424430" cy="953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答复：快速响应评论</a:t>
            </a:r>
            <a:endParaRPr lang="zh-CN" altLang="en-US"/>
          </a:p>
          <a:p>
            <a:r>
              <a:rPr lang="zh-CN" altLang="en-US"/>
              <a:t>处理：自动分类统计</a:t>
            </a:r>
            <a:endParaRPr lang="zh-CN" altLang="en-US"/>
          </a:p>
          <a:p>
            <a:r>
              <a:rPr lang="zh-CN" altLang="en-US"/>
              <a:t>反馈：发送至负责人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09930" y="6296660"/>
            <a:ext cx="8726805" cy="378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思考：举一反三，你的工作中有类似的应用场景吗</a:t>
            </a:r>
            <a:r>
              <a:rPr lang="en-US" altLang="zh-CN"/>
              <a:t>? </a:t>
            </a:r>
            <a:r>
              <a:rPr lang="zh-CN" altLang="en-US"/>
              <a:t>欢迎评论区互动</a:t>
            </a:r>
            <a:endParaRPr lang="zh-CN" altLang="en-US"/>
          </a:p>
        </p:txBody>
      </p:sp>
      <p:pic>
        <p:nvPicPr>
          <p:cNvPr id="37" name="图片 36" descr="3b32303233353031343b706f6ce1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335" y="6136005"/>
            <a:ext cx="687070" cy="63881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4" grpId="1" animBg="1"/>
      <p:bldP spid="35" grpId="1"/>
      <p:bldP spid="36" grpId="0"/>
      <p:bldP spid="3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7446645" cy="63309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二、给模型更多思考时间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拆分更多子步骤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1355" y="802005"/>
            <a:ext cx="10997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主动告诉模型，多一点时间思考，多花一些算力</a:t>
            </a:r>
            <a:r>
              <a:rPr lang="zh-CN"/>
              <a:t>，</a:t>
            </a:r>
            <a:r>
              <a:t>多一些逻辑步骤，答案更加准确</a:t>
            </a:r>
          </a:p>
          <a:p>
            <a:r>
              <a:t>我给出了十个问题，以及对应的学生的回答，让gpt判断这十个问题是否回答正确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b="2410"/>
          <a:stretch>
            <a:fillRect/>
          </a:stretch>
        </p:blipFill>
        <p:spPr>
          <a:xfrm>
            <a:off x="0" y="1447165"/>
            <a:ext cx="7336155" cy="51911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5601" r="27999"/>
          <a:stretch>
            <a:fillRect/>
          </a:stretch>
        </p:blipFill>
        <p:spPr>
          <a:xfrm>
            <a:off x="7249795" y="1703705"/>
            <a:ext cx="4942205" cy="4286885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198360" y="1727200"/>
            <a:ext cx="51435" cy="444309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880860" cy="633095"/>
          </a:xfr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二、给模型更多思考时间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拆分更多子步骤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1355" y="851535"/>
            <a:ext cx="10997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gpt</a:t>
            </a:r>
            <a:r>
              <a:rPr lang="zh-CN"/>
              <a:t>改卷结果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-599" t="2954" r="599" b="8164"/>
          <a:stretch>
            <a:fillRect/>
          </a:stretch>
        </p:blipFill>
        <p:spPr>
          <a:xfrm>
            <a:off x="629920" y="1219835"/>
            <a:ext cx="8582025" cy="2827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1355" y="4133215"/>
            <a:ext cx="10454640" cy="8699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GPT的反馈之中有</a:t>
            </a:r>
            <a:r>
              <a:rPr lang="zh-CN" altLang="en-US">
                <a:solidFill>
                  <a:srgbClr val="C00000"/>
                </a:solidFill>
              </a:rPr>
              <a:t>明显的错误</a:t>
            </a:r>
            <a:endParaRPr lang="zh-CN" altLang="en-US"/>
          </a:p>
          <a:p>
            <a:r>
              <a:rPr lang="zh-CN" altLang="en-US"/>
              <a:t>例如：</a:t>
            </a:r>
            <a:endParaRPr lang="zh-CN" altLang="en-US"/>
          </a:p>
          <a:p>
            <a:r>
              <a:rPr lang="zh-CN" altLang="en-US"/>
              <a:t>第7题，出现反馈与提问不匹配的错乱现象，这在开发中应该极力避免。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62649" b="33185"/>
          <a:stretch>
            <a:fillRect/>
          </a:stretch>
        </p:blipFill>
        <p:spPr>
          <a:xfrm>
            <a:off x="147320" y="5224780"/>
            <a:ext cx="7336155" cy="22161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29920" y="5152390"/>
            <a:ext cx="7014210" cy="29400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520" y="1108710"/>
            <a:ext cx="3817620" cy="332486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098155" y="3102610"/>
            <a:ext cx="3989070" cy="29400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12875" y="3202940"/>
            <a:ext cx="6033770" cy="29400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5030"/>
          <a:stretch>
            <a:fillRect/>
          </a:stretch>
        </p:blipFill>
        <p:spPr>
          <a:xfrm>
            <a:off x="681355" y="1470660"/>
            <a:ext cx="8266430" cy="5358765"/>
          </a:xfrm>
          <a:prstGeom prst="rect">
            <a:avLst/>
          </a:prstGeom>
        </p:spPr>
      </p:pic>
      <p:sp>
        <p:nvSpPr>
          <p:cNvPr id="23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890385" cy="633095"/>
          </a:xfr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二、给模型更多思考时间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拆分更多子步骤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燕尾形 16"/>
          <p:cNvSpPr/>
          <p:nvPr>
            <p:custDataLst>
              <p:tags r:id="rId4"/>
            </p:custDataLst>
          </p:nvPr>
        </p:nvSpPr>
        <p:spPr bwMode="auto">
          <a:xfrm>
            <a:off x="3708927" y="948319"/>
            <a:ext cx="2835164" cy="486621"/>
          </a:xfrm>
          <a:prstGeom prst="chevron">
            <a:avLst/>
          </a:prstGeom>
          <a:solidFill>
            <a:schemeClr val="accent3">
              <a:lumMod val="75000"/>
            </a:schemeClr>
          </a:solidFill>
          <a:ln w="28575" algn="ctr">
            <a:noFill/>
            <a:round/>
          </a:ln>
        </p:spPr>
        <p:txBody>
          <a:bodyPr lIns="67500" tIns="67500" rIns="67500" bIns="67500" anchor="ctr"/>
          <a:p>
            <a:pPr algn="ctr" defTabSz="685800"/>
            <a:r>
              <a:rPr lang="en-US" altLang="zh-CN" sz="2000" b="1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2.与学生答案对比</a:t>
            </a:r>
            <a:endParaRPr lang="en-US" altLang="zh-CN" sz="2000" b="1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燕尾形 13"/>
          <p:cNvSpPr/>
          <p:nvPr>
            <p:custDataLst>
              <p:tags r:id="rId5"/>
            </p:custDataLst>
          </p:nvPr>
        </p:nvSpPr>
        <p:spPr bwMode="auto">
          <a:xfrm>
            <a:off x="6544252" y="926305"/>
            <a:ext cx="2835164" cy="486621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 w="28575" algn="ctr">
            <a:noFill/>
            <a:round/>
          </a:ln>
        </p:spPr>
        <p:txBody>
          <a:bodyPr lIns="67500" tIns="67500" rIns="67500" bIns="67500" anchor="ctr"/>
          <a:p>
            <a:pPr algn="ctr" defTabSz="685800"/>
            <a:r>
              <a:rPr lang="en-US" altLang="zh-CN" sz="2000" b="1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3.</a:t>
            </a:r>
            <a:r>
              <a:rPr lang="zh-CN" altLang="en-US" sz="2000" b="1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判断正误</a:t>
            </a:r>
            <a:endParaRPr lang="zh-CN" altLang="en-US" sz="2000" b="1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五边形 19"/>
          <p:cNvSpPr/>
          <p:nvPr>
            <p:custDataLst>
              <p:tags r:id="rId6"/>
            </p:custDataLst>
          </p:nvPr>
        </p:nvSpPr>
        <p:spPr bwMode="auto">
          <a:xfrm>
            <a:off x="762754" y="948319"/>
            <a:ext cx="2835164" cy="486621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28575" algn="ctr">
            <a:noFill/>
            <a:round/>
          </a:ln>
        </p:spPr>
        <p:txBody>
          <a:bodyPr lIns="67500" tIns="67500" rIns="67500" bIns="67500" anchor="ctr"/>
          <a:p>
            <a:pPr algn="ctr" defTabSz="685800"/>
            <a:r>
              <a:rPr lang="en-US" altLang="zh-CN" sz="2000" b="1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1.gpt回答正确的答案</a:t>
            </a:r>
            <a:endParaRPr lang="en-US" altLang="zh-CN" sz="2000" b="1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900545" cy="633095"/>
          </a:xfr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二、给模型更多思考时间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拆分更多子步骤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1355" y="688975"/>
            <a:ext cx="113569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gpt回答的更加准确，但是依然有一些问题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3436" b="3650"/>
          <a:stretch>
            <a:fillRect/>
          </a:stretch>
        </p:blipFill>
        <p:spPr>
          <a:xfrm>
            <a:off x="681355" y="1153160"/>
            <a:ext cx="7843520" cy="5181600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8921115" y="2288540"/>
            <a:ext cx="2839720" cy="2404110"/>
          </a:xfrm>
          <a:prstGeom prst="wedgeRectCallout">
            <a:avLst>
              <a:gd name="adj1" fmla="val -74329"/>
              <a:gd name="adj2" fmla="val 7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题AI误判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原因：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）AI判定如果有一个文字不相同则判断为错误，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）AI先判断正误再给出答案，这样也增加了问题结果的不确定性。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843395" cy="633095"/>
          </a:xfr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二、给模型更多思考时间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拆分更多子步骤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8921750" y="3286125"/>
            <a:ext cx="3165475" cy="2385695"/>
          </a:xfrm>
          <a:prstGeom prst="wedgeRectCallout">
            <a:avLst>
              <a:gd name="adj1" fmla="val -74329"/>
              <a:gd name="adj2" fmla="val 7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原理：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gpt是根据上文来推断下一个最可能词语是什么，如果先给出AI自己的答案然后再作比较，结果会更加准确。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" y="826770"/>
            <a:ext cx="7538085" cy="593725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167130" y="2412365"/>
            <a:ext cx="5866130" cy="28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4826"/>
          <a:stretch>
            <a:fillRect/>
          </a:stretch>
        </p:blipFill>
        <p:spPr>
          <a:xfrm>
            <a:off x="758190" y="1114425"/>
            <a:ext cx="7576185" cy="5372100"/>
          </a:xfrm>
          <a:prstGeom prst="rect">
            <a:avLst/>
          </a:prstGeom>
        </p:spPr>
      </p:pic>
      <p:sp>
        <p:nvSpPr>
          <p:cNvPr id="23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843395" cy="633095"/>
          </a:xfr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二、给模型更多思考时间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拆分更多子步骤 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027160" y="3611880"/>
            <a:ext cx="2552065" cy="1235710"/>
          </a:xfrm>
          <a:prstGeom prst="wedgeRectCallout">
            <a:avLst>
              <a:gd name="adj1" fmla="val -89711"/>
              <a:gd name="adj2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可以看出这次处理的结果是比较让人满意的</a:t>
            </a:r>
            <a:endParaRPr lang="zh-CN" altLang="en-US"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>
            <a:off x="1412875" y="3850640"/>
            <a:ext cx="5866130" cy="28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803927" y="12147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655" name="直接连接符 11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4462463" y="3403600"/>
            <a:ext cx="558800" cy="0"/>
          </a:xfrm>
          <a:prstGeom prst="line">
            <a:avLst/>
          </a:prstGeom>
          <a:noFill/>
          <a:ln w="3175" cmpd="sng">
            <a:solidFill>
              <a:sysClr val="window" lastClr="FFFFFF">
                <a:lumMod val="75000"/>
              </a:sys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6" name="椭圆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92563" y="3211513"/>
            <a:ext cx="406400" cy="406400"/>
          </a:xfrm>
          <a:prstGeom prst="ellipse">
            <a:avLst/>
          </a:prstGeom>
          <a:solidFill>
            <a:srgbClr val="A5C249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/>
            <a:r>
              <a:rPr lang="en-US" sz="2000">
                <a:solidFill>
                  <a:sysClr val="window" lastClr="FFFFFF"/>
                </a:solidFill>
                <a:latin typeface="Arial" panose="020B0604020202020204" pitchFamily="34" charset="0"/>
                <a:ea typeface="+mn-ea"/>
              </a:rPr>
              <a:t>1</a:t>
            </a: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7659" name="任意多边形 24"/>
          <p:cNvSpPr/>
          <p:nvPr>
            <p:custDataLst>
              <p:tags r:id="rId5"/>
            </p:custDataLst>
          </p:nvPr>
        </p:nvSpPr>
        <p:spPr bwMode="auto">
          <a:xfrm rot="15300000">
            <a:off x="4825207" y="3444081"/>
            <a:ext cx="1392238" cy="695325"/>
          </a:xfrm>
          <a:custGeom>
            <a:avLst/>
            <a:gdLst>
              <a:gd name="T0" fmla="*/ 1213505 w 1391850"/>
              <a:gd name="T1" fmla="*/ 0 h 696292"/>
              <a:gd name="T2" fmla="*/ 1391850 w 1391850"/>
              <a:gd name="T3" fmla="*/ 680523 h 696292"/>
              <a:gd name="T4" fmla="*/ 664395 w 1391850"/>
              <a:gd name="T5" fmla="*/ 679784 h 696292"/>
              <a:gd name="T6" fmla="*/ 810270 w 1391850"/>
              <a:gd name="T7" fmla="*/ 476062 h 696292"/>
              <a:gd name="T8" fmla="*/ 0 w 1391850"/>
              <a:gd name="T9" fmla="*/ 696292 h 696292"/>
              <a:gd name="T10" fmla="*/ 1084978 w 1391850"/>
              <a:gd name="T11" fmla="*/ 149640 h 696292"/>
              <a:gd name="T12" fmla="*/ 1213505 w 1391850"/>
              <a:gd name="T13" fmla="*/ 0 h 696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1850" h="696292">
                <a:moveTo>
                  <a:pt x="1213505" y="0"/>
                </a:moveTo>
                <a:lnTo>
                  <a:pt x="1391850" y="680523"/>
                </a:lnTo>
                <a:lnTo>
                  <a:pt x="664395" y="679784"/>
                </a:lnTo>
                <a:lnTo>
                  <a:pt x="810270" y="476062"/>
                </a:lnTo>
                <a:cubicBezTo>
                  <a:pt x="711564" y="424684"/>
                  <a:pt x="364296" y="301346"/>
                  <a:pt x="0" y="696292"/>
                </a:cubicBezTo>
                <a:cubicBezTo>
                  <a:pt x="100779" y="106417"/>
                  <a:pt x="733669" y="-15667"/>
                  <a:pt x="1084978" y="149640"/>
                </a:cubicBezTo>
                <a:lnTo>
                  <a:pt x="1213505" y="0"/>
                </a:lnTo>
                <a:close/>
              </a:path>
            </a:pathLst>
          </a:custGeom>
          <a:solidFill>
            <a:srgbClr val="A5C249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7660" name="文本框 2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1200" y="2670175"/>
            <a:ext cx="3082926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rgbClr val="0F6FC6"/>
              </a:buClr>
              <a:buSzPct val="80000"/>
              <a:buFont typeface="Wingdings" panose="05000000000000000000" pitchFamily="2" charset="2"/>
              <a:buChar char="{"/>
              <a:defRPr sz="2400">
                <a:solidFill>
                  <a:srgbClr val="0F6FC6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 algn="just">
              <a:lnSpc>
                <a:spcPct val="120000"/>
              </a:lnSpc>
              <a:buClr>
                <a:srgbClr val="DABE8B"/>
              </a:buClr>
              <a:buFont typeface="幼圆" panose="02010509060101010101" pitchFamily="49" charset="-122"/>
              <a:buChar char=" 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</a:rPr>
              <a:t>有了Idea之后就尝试着写提示</a:t>
            </a:r>
            <a:endParaRPr lang="zh-CN" altLang="en-US" sz="1800" dirty="0">
              <a:solidFill>
                <a:sysClr val="windowText" lastClr="00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27651" name="直接连接符 7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7196138" y="2511425"/>
            <a:ext cx="558800" cy="0"/>
          </a:xfrm>
          <a:prstGeom prst="line">
            <a:avLst/>
          </a:prstGeom>
          <a:noFill/>
          <a:ln w="3175" cmpd="sng">
            <a:solidFill>
              <a:sysClr val="window" lastClr="FFFFFF">
                <a:lumMod val="75000"/>
              </a:sys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2" name="椭圆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85100" y="2308225"/>
            <a:ext cx="406400" cy="406400"/>
          </a:xfrm>
          <a:prstGeom prst="ellipse">
            <a:avLst/>
          </a:prstGeom>
          <a:solidFill>
            <a:srgbClr val="0F6F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/>
            <a:r>
              <a:rPr lang="en-US" sz="2000">
                <a:solidFill>
                  <a:sysClr val="window" lastClr="FFFFFF"/>
                </a:solidFill>
                <a:latin typeface="Arial" panose="020B0604020202020204" pitchFamily="34" charset="0"/>
                <a:ea typeface="+mn-ea"/>
              </a:rPr>
              <a:t>2</a:t>
            </a: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7657" name="任意多边形 22"/>
          <p:cNvSpPr/>
          <p:nvPr>
            <p:custDataLst>
              <p:tags r:id="rId9"/>
            </p:custDataLst>
          </p:nvPr>
        </p:nvSpPr>
        <p:spPr bwMode="auto">
          <a:xfrm rot="900000">
            <a:off x="5897563" y="2371725"/>
            <a:ext cx="1392237" cy="695325"/>
          </a:xfrm>
          <a:custGeom>
            <a:avLst/>
            <a:gdLst>
              <a:gd name="T0" fmla="*/ 1213505 w 1391850"/>
              <a:gd name="T1" fmla="*/ 0 h 696292"/>
              <a:gd name="T2" fmla="*/ 1391850 w 1391850"/>
              <a:gd name="T3" fmla="*/ 680523 h 696292"/>
              <a:gd name="T4" fmla="*/ 664395 w 1391850"/>
              <a:gd name="T5" fmla="*/ 679784 h 696292"/>
              <a:gd name="T6" fmla="*/ 810270 w 1391850"/>
              <a:gd name="T7" fmla="*/ 476062 h 696292"/>
              <a:gd name="T8" fmla="*/ 0 w 1391850"/>
              <a:gd name="T9" fmla="*/ 696292 h 696292"/>
              <a:gd name="T10" fmla="*/ 1084978 w 1391850"/>
              <a:gd name="T11" fmla="*/ 149640 h 696292"/>
              <a:gd name="T12" fmla="*/ 1213505 w 1391850"/>
              <a:gd name="T13" fmla="*/ 0 h 696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1850" h="696292">
                <a:moveTo>
                  <a:pt x="1213505" y="0"/>
                </a:moveTo>
                <a:lnTo>
                  <a:pt x="1391850" y="680523"/>
                </a:lnTo>
                <a:lnTo>
                  <a:pt x="664395" y="679784"/>
                </a:lnTo>
                <a:lnTo>
                  <a:pt x="810270" y="476062"/>
                </a:lnTo>
                <a:cubicBezTo>
                  <a:pt x="711564" y="424684"/>
                  <a:pt x="364296" y="301346"/>
                  <a:pt x="0" y="696292"/>
                </a:cubicBezTo>
                <a:cubicBezTo>
                  <a:pt x="100779" y="106417"/>
                  <a:pt x="733669" y="-15667"/>
                  <a:pt x="1084978" y="149640"/>
                </a:cubicBezTo>
                <a:lnTo>
                  <a:pt x="1213505" y="0"/>
                </a:lnTo>
                <a:close/>
              </a:path>
            </a:pathLst>
          </a:custGeom>
          <a:solidFill>
            <a:srgbClr val="0F6F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7661" name="文本框 2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296275" y="1754188"/>
            <a:ext cx="30575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rgbClr val="0F6FC6"/>
              </a:buClr>
              <a:buSzPct val="80000"/>
              <a:buFont typeface="Wingdings" panose="05000000000000000000" pitchFamily="2" charset="2"/>
              <a:buChar char="{"/>
              <a:defRPr sz="2400">
                <a:solidFill>
                  <a:srgbClr val="0F6FC6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 algn="just">
              <a:lnSpc>
                <a:spcPct val="120000"/>
              </a:lnSpc>
              <a:buClr>
                <a:srgbClr val="DABE8B"/>
              </a:buClr>
              <a:buFont typeface="幼圆" panose="02010509060101010101" pitchFamily="49" charset="-122"/>
              <a:buChar char=" 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</a:rPr>
              <a:t>测试运行之后去看它是否符合目标</a:t>
            </a:r>
            <a:endParaRPr lang="zh-CN" altLang="en-US" sz="1800" dirty="0">
              <a:solidFill>
                <a:sysClr val="windowText" lastClr="00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27653" name="直接连接符 9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>
            <a:off x="6904038" y="4802188"/>
            <a:ext cx="558800" cy="0"/>
          </a:xfrm>
          <a:prstGeom prst="line">
            <a:avLst/>
          </a:prstGeom>
          <a:noFill/>
          <a:ln w="3175" cmpd="sng">
            <a:solidFill>
              <a:sysClr val="window" lastClr="FFFFFF">
                <a:lumMod val="75000"/>
              </a:sys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4" name="椭圆 1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404100" y="4597400"/>
            <a:ext cx="406400" cy="406400"/>
          </a:xfrm>
          <a:prstGeom prst="ellipse">
            <a:avLst/>
          </a:prstGeom>
          <a:solidFill>
            <a:srgbClr val="009D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/>
            <a:r>
              <a:rPr lang="en-US" sz="2000">
                <a:solidFill>
                  <a:sysClr val="window" lastClr="FFFFFF"/>
                </a:solidFill>
                <a:latin typeface="Arial" panose="020B0604020202020204" pitchFamily="34" charset="0"/>
                <a:ea typeface="+mn-ea"/>
              </a:rPr>
              <a:t>3</a:t>
            </a: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7658" name="任意多边形 23"/>
          <p:cNvSpPr/>
          <p:nvPr>
            <p:custDataLst>
              <p:tags r:id="rId13"/>
            </p:custDataLst>
          </p:nvPr>
        </p:nvSpPr>
        <p:spPr bwMode="auto">
          <a:xfrm rot="8100000">
            <a:off x="6291263" y="3836988"/>
            <a:ext cx="1392237" cy="696912"/>
          </a:xfrm>
          <a:custGeom>
            <a:avLst/>
            <a:gdLst>
              <a:gd name="T0" fmla="*/ 1213505 w 1391850"/>
              <a:gd name="T1" fmla="*/ 0 h 696292"/>
              <a:gd name="T2" fmla="*/ 1391850 w 1391850"/>
              <a:gd name="T3" fmla="*/ 680523 h 696292"/>
              <a:gd name="T4" fmla="*/ 664395 w 1391850"/>
              <a:gd name="T5" fmla="*/ 679784 h 696292"/>
              <a:gd name="T6" fmla="*/ 810270 w 1391850"/>
              <a:gd name="T7" fmla="*/ 476062 h 696292"/>
              <a:gd name="T8" fmla="*/ 0 w 1391850"/>
              <a:gd name="T9" fmla="*/ 696292 h 696292"/>
              <a:gd name="T10" fmla="*/ 1084978 w 1391850"/>
              <a:gd name="T11" fmla="*/ 149640 h 696292"/>
              <a:gd name="T12" fmla="*/ 1213505 w 1391850"/>
              <a:gd name="T13" fmla="*/ 0 h 696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1850" h="696292">
                <a:moveTo>
                  <a:pt x="1213505" y="0"/>
                </a:moveTo>
                <a:lnTo>
                  <a:pt x="1391850" y="680523"/>
                </a:lnTo>
                <a:lnTo>
                  <a:pt x="664395" y="679784"/>
                </a:lnTo>
                <a:lnTo>
                  <a:pt x="810270" y="476062"/>
                </a:lnTo>
                <a:cubicBezTo>
                  <a:pt x="711564" y="424684"/>
                  <a:pt x="364296" y="301346"/>
                  <a:pt x="0" y="696292"/>
                </a:cubicBezTo>
                <a:cubicBezTo>
                  <a:pt x="100779" y="106417"/>
                  <a:pt x="733669" y="-15667"/>
                  <a:pt x="1084978" y="149640"/>
                </a:cubicBezTo>
                <a:lnTo>
                  <a:pt x="1213505" y="0"/>
                </a:lnTo>
                <a:close/>
              </a:path>
            </a:pathLst>
          </a:custGeom>
          <a:solidFill>
            <a:srgbClr val="009D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7662" name="文本框 3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948613" y="4067175"/>
            <a:ext cx="30575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rgbClr val="0F6FC6"/>
              </a:buClr>
              <a:buSzPct val="80000"/>
              <a:buFont typeface="Wingdings" panose="05000000000000000000" pitchFamily="2" charset="2"/>
              <a:buChar char="{"/>
              <a:defRPr sz="2400">
                <a:solidFill>
                  <a:srgbClr val="0F6FC6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 algn="just">
              <a:lnSpc>
                <a:spcPct val="120000"/>
              </a:lnSpc>
              <a:buClr>
                <a:srgbClr val="DABE8B"/>
              </a:buClr>
              <a:buFont typeface="幼圆" panose="02010509060101010101" pitchFamily="49" charset="-122"/>
              <a:buChar char=" 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</a:rPr>
              <a:t>尝试考虑使用一些技巧澄清你的prompt或者给他更多的思考空时间</a:t>
            </a:r>
            <a:endParaRPr lang="zh-CN" altLang="en-US" sz="1800" dirty="0">
              <a:solidFill>
                <a:sysClr val="windowText" lastClr="00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710883" y="1440201"/>
            <a:ext cx="11056937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>
              <a:lnSpc>
                <a:spcPct val="90000"/>
              </a:lnSpc>
              <a:defRPr sz="3200" b="1" baseline="0">
                <a:solidFill>
                  <a:srgbClr val="0F6FC6"/>
                </a:solidFill>
                <a:ea typeface="黑体" panose="02010609060101010101" charset="-122"/>
                <a:cs typeface="+mn-ea"/>
              </a:defRPr>
            </a:lvl1pPr>
            <a:lvl2pPr>
              <a:lnSpc>
                <a:spcPct val="90000"/>
              </a:lnSpc>
              <a:defRPr sz="3200" b="1">
                <a:solidFill>
                  <a:srgbClr val="0F6FC6"/>
                </a:solidFill>
                <a:ea typeface="黑体" panose="02010609060101010101" charset="-122"/>
              </a:defRPr>
            </a:lvl2pPr>
            <a:lvl3pPr>
              <a:lnSpc>
                <a:spcPct val="90000"/>
              </a:lnSpc>
              <a:defRPr sz="3200" b="1">
                <a:solidFill>
                  <a:srgbClr val="0F6FC6"/>
                </a:solidFill>
                <a:ea typeface="黑体" panose="02010609060101010101" charset="-122"/>
              </a:defRPr>
            </a:lvl3pPr>
            <a:lvl4pPr>
              <a:lnSpc>
                <a:spcPct val="90000"/>
              </a:lnSpc>
              <a:defRPr sz="3200" b="1">
                <a:solidFill>
                  <a:srgbClr val="0F6FC6"/>
                </a:solidFill>
                <a:ea typeface="黑体" panose="02010609060101010101" charset="-122"/>
              </a:defRPr>
            </a:lvl4pPr>
            <a:lvl5pPr>
              <a:lnSpc>
                <a:spcPct val="90000"/>
              </a:lnSpc>
              <a:defRPr sz="3200" b="1">
                <a:solidFill>
                  <a:srgbClr val="0F6FC6"/>
                </a:solidFill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6FC6"/>
                </a:solidFill>
                <a:ea typeface="黑体" panose="02010609060101010101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6FC6"/>
                </a:solidFill>
                <a:ea typeface="黑体" panose="02010609060101010101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6FC6"/>
                </a:solidFill>
                <a:ea typeface="黑体" panose="02010609060101010101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6FC6"/>
                </a:solidFill>
                <a:ea typeface="黑体" panose="02010609060101010101" charset="-122"/>
              </a:defRPr>
            </a:lvl9pPr>
          </a:lstStyle>
          <a:p>
            <a:r>
              <a:rPr lang="zh-CN" altLang="en-US" dirty="0">
                <a:solidFill>
                  <a:srgbClr val="04617B"/>
                </a:solidFill>
                <a:latin typeface="Arial" panose="020B0604020202020204" pitchFamily="34" charset="0"/>
                <a:ea typeface="黑体" panose="02010609060101010101" charset="-122"/>
              </a:rPr>
              <a:t>获取准确的提示词的过程是一个循序渐进的过程</a:t>
            </a:r>
            <a:endParaRPr lang="zh-CN" altLang="en-US" dirty="0">
              <a:solidFill>
                <a:srgbClr val="04617B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360" y="398145"/>
            <a:ext cx="73552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cap="all" spc="15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二、给模型更多思考时间-循序渐进</a:t>
            </a:r>
            <a:endParaRPr lang="zh-CN" altLang="en-US" sz="2800" b="1" cap="all" spc="15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45135" y="184150"/>
            <a:ext cx="5650865" cy="687705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1280" y="1081405"/>
            <a:ext cx="7432675" cy="43986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64538" y="175102"/>
            <a:ext cx="6210419" cy="662782"/>
          </a:xfr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科技公司高薪招募「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prompt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工程师」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b="56607"/>
          <a:stretch>
            <a:fillRect/>
          </a:stretch>
        </p:blipFill>
        <p:spPr>
          <a:xfrm>
            <a:off x="403225" y="923290"/>
            <a:ext cx="2913380" cy="240411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buSzTx/>
              <a:buFontTx/>
            </a:pPr>
            <a:fld id="{9A0DB2DC-4C9A-4742-B13C-FB6460FD3503}" type="slidenum">
              <a:rPr lang="en-ZA" altLang="zh-CN" smtClean="0">
                <a:solidFill>
                  <a:schemeClr val="lt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fld>
            <a:endParaRPr lang="en-ZA" altLang="zh-CN" smtClean="0">
              <a:solidFill>
                <a:schemeClr val="lt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56851" r="-1235" b="8519"/>
          <a:stretch>
            <a:fillRect/>
          </a:stretch>
        </p:blipFill>
        <p:spPr>
          <a:xfrm>
            <a:off x="3548380" y="923290"/>
            <a:ext cx="3124200" cy="23539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t="58956"/>
          <a:stretch>
            <a:fillRect/>
          </a:stretch>
        </p:blipFill>
        <p:spPr>
          <a:xfrm>
            <a:off x="7160260" y="838200"/>
            <a:ext cx="3086100" cy="27901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/>
          <a:srcRect t="32666" b="24985"/>
          <a:stretch>
            <a:fillRect/>
          </a:stretch>
        </p:blipFill>
        <p:spPr>
          <a:xfrm>
            <a:off x="403434" y="797859"/>
            <a:ext cx="3853531" cy="27965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/>
          <a:srcRect t="27478" b="51907"/>
          <a:stretch>
            <a:fillRect/>
          </a:stretch>
        </p:blipFill>
        <p:spPr>
          <a:xfrm>
            <a:off x="4057118" y="1041511"/>
            <a:ext cx="6704660" cy="255260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860434" y="3895404"/>
            <a:ext cx="609777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cap="all" spc="15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prompt 变现</a:t>
            </a:r>
            <a:endParaRPr lang="zh-CN" altLang="en-US" sz="2800" b="1" cap="all" spc="15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9"/>
          <a:srcRect b="47300"/>
          <a:stretch>
            <a:fillRect/>
          </a:stretch>
        </p:blipFill>
        <p:spPr>
          <a:xfrm>
            <a:off x="860434" y="4348716"/>
            <a:ext cx="4911736" cy="243904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9"/>
          <a:srcRect t="50986"/>
          <a:stretch>
            <a:fillRect/>
          </a:stretch>
        </p:blipFill>
        <p:spPr>
          <a:xfrm>
            <a:off x="6030081" y="4372457"/>
            <a:ext cx="5035809" cy="2349017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726940" y="840740"/>
            <a:ext cx="4179570" cy="538480"/>
          </a:xfrm>
        </p:spPr>
        <p:txBody>
          <a:bodyPr rtlCol="0">
            <a:normAutofit/>
          </a:bodyPr>
          <a:p>
            <a:pPr rtl="0"/>
            <a:r>
              <a:rPr lang="zh-CN" altLang="en-US">
                <a:solidFill>
                  <a:schemeClr val="dk1">
                    <a:lumMod val="75000"/>
                    <a:lumOff val="25000"/>
                  </a:schemeClr>
                </a:solidFill>
              </a:rPr>
              <a:t>欢迎加入微信群：</a:t>
            </a:r>
            <a:endParaRPr lang="en-US">
              <a:solidFill>
                <a:schemeClr val="dk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20799" y="2262414"/>
            <a:ext cx="6653601" cy="1607337"/>
          </a:xfrm>
        </p:spPr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9600">
                <a:solidFill>
                  <a:schemeClr val="accent1"/>
                </a:solidFill>
              </a:rPr>
              <a:t>谢谢！</a:t>
            </a:r>
            <a:endParaRPr sz="960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19365" y="608330"/>
            <a:ext cx="3276600" cy="5048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0" y="0"/>
            <a:ext cx="4267200" cy="6907062"/>
          </a:xfrm>
          <a:prstGeom prst="rect">
            <a:avLst/>
          </a:prstGeom>
          <a:solidFill>
            <a:srgbClr val="5C7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741045" y="2425700"/>
            <a:ext cx="2804795" cy="172847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 rot="10800000">
            <a:off x="2996524" y="2557622"/>
            <a:ext cx="386959" cy="333585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599628" y="4964620"/>
            <a:ext cx="682172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latin typeface="+mn-lt"/>
              </a:rPr>
              <a:t>02.</a:t>
            </a:r>
            <a:endParaRPr lang="zh-CN" altLang="en-US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599628" y="900927"/>
            <a:ext cx="682172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  <a:latin typeface="+mn-lt"/>
              </a:rPr>
              <a:t>01.</a:t>
            </a:r>
            <a:endParaRPr lang="zh-CN" alt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6359074" y="913806"/>
            <a:ext cx="2954654" cy="461665"/>
          </a:xfrm>
          <a:prstGeom prst="rect">
            <a:avLst/>
          </a:prstGeom>
        </p:spPr>
        <p:txBody>
          <a:bodyPr wrap="square">
            <a:normAutofit fontScale="9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提示清晰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6358890" y="1823870"/>
            <a:ext cx="2954654" cy="461645"/>
          </a:xfrm>
          <a:prstGeom prst="rect">
            <a:avLst/>
          </a:prstGeom>
        </p:spPr>
        <p:txBody>
          <a:bodyPr wrap="square">
            <a:normAutofit fontScale="9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/>
              <a:t>使用分隔符</a:t>
            </a:r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6358890" y="2281705"/>
            <a:ext cx="2954655" cy="461010"/>
          </a:xfrm>
          <a:prstGeom prst="rect">
            <a:avLst/>
          </a:prstGeom>
        </p:spPr>
        <p:txBody>
          <a:bodyPr wrap="none">
            <a:normAutofit fontScale="9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/>
              <a:t>要求结构化输出</a:t>
            </a:r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6359074" y="4977499"/>
            <a:ext cx="2954655" cy="461665"/>
          </a:xfrm>
          <a:prstGeom prst="rect">
            <a:avLst/>
          </a:prstGeom>
        </p:spPr>
        <p:txBody>
          <a:bodyPr wrap="square">
            <a:normAutofit fontScale="9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>
                <a:sym typeface="+mn-ea"/>
              </a:rPr>
              <a:t>给AI更多的思考时间</a:t>
            </a:r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903605" y="2891155"/>
            <a:ext cx="2479675" cy="84899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b="1">
                <a:latin typeface="+mj-lt"/>
                <a:ea typeface="+mj-ea"/>
                <a:cs typeface="+mj-cs"/>
              </a:rPr>
              <a:t>PROMPT技巧</a:t>
            </a:r>
            <a:endParaRPr lang="en-US" altLang="zh-CN" b="1"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5605978" y="4548060"/>
            <a:ext cx="682172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5384998" y="5427535"/>
            <a:ext cx="682172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6358890" y="2738905"/>
            <a:ext cx="2954654" cy="461010"/>
          </a:xfrm>
          <a:prstGeom prst="rect">
            <a:avLst/>
          </a:prstGeom>
        </p:spPr>
        <p:txBody>
          <a:bodyPr wrap="square">
            <a:normAutofit fontScale="9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/>
              <a:t>要求检查结果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6358890" y="3196105"/>
            <a:ext cx="4133215" cy="461010"/>
          </a:xfrm>
          <a:prstGeom prst="rect">
            <a:avLst/>
          </a:prstGeom>
        </p:spPr>
        <p:txBody>
          <a:bodyPr wrap="none">
            <a:normAutofit fontScale="9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/>
              <a:t>给模型一些执行成功的案例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6358890" y="5502275"/>
            <a:ext cx="3605530" cy="461645"/>
          </a:xfrm>
          <a:prstGeom prst="rect">
            <a:avLst/>
          </a:prstGeom>
        </p:spPr>
        <p:txBody>
          <a:bodyPr wrap="none">
            <a:normAutofit fontScale="9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342900" lvl="0" indent="-342900" algn="l">
              <a:buClrTx/>
              <a:buSzTx/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将一个回答拆分为多个子步骤</a:t>
            </a:r>
            <a:endParaRPr lang="zh-CN" altLang="en-US"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6358890" y="5993130"/>
            <a:ext cx="4133215" cy="461645"/>
          </a:xfrm>
          <a:prstGeom prst="rect">
            <a:avLst/>
          </a:prstGeom>
        </p:spPr>
        <p:txBody>
          <a:bodyPr wrap="none">
            <a:normAutofit fontScale="90000"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/>
              <a:t>循序渐进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690110" y="6539230"/>
            <a:ext cx="5045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10362" y="595423"/>
            <a:ext cx="3604437" cy="531628"/>
          </a:xfr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什么是prompt？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212215" y="1368425"/>
            <a:ext cx="8716645" cy="48514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/>
            <a:lvl7pPr/>
            <a:lvl8pPr/>
            <a:lvl9pPr/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19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向AI提问：两年半的练习可以打篮球吗？</a:t>
            </a:r>
            <a:endParaRPr lang="zh-CN" altLang="en-US" sz="19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buSzTx/>
              <a:buFontTx/>
            </a:pPr>
            <a:fld id="{9A0DB2DC-4C9A-4742-B13C-FB6460FD3503}" type="slidenum">
              <a:rPr lang="en-US" altLang="zh-CN" smtClean="0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fld>
            <a:endParaRPr lang="en-US" altLang="zh-CN" smtClean="0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212031" y="1989981"/>
            <a:ext cx="6097772" cy="38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9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沟通和提问的艺术</a:t>
            </a:r>
            <a:endParaRPr lang="zh-CN" altLang="en-US" sz="19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268085" cy="63309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一、提示清晰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-使用分隔符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1690" y="1989455"/>
            <a:ext cx="10184130" cy="26803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54380" y="11645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某宝买家评论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268085" cy="63309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一、提示清晰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-使用分隔符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1965325"/>
            <a:ext cx="8525510" cy="33635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8855" y="6411595"/>
            <a:ext cx="93910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注：分隔符的好处在于能够是需要处理的文本本身和处理文本的的“程序”分割开来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929640" y="1002030"/>
            <a:ext cx="88557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定义AI的角色和功能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1552D1"/>
                </a:solidFill>
                <a:sym typeface="+mn-ea"/>
              </a:rPr>
              <a:t>告诉AI自己的提问是用特殊符号</a:t>
            </a:r>
            <a:r>
              <a:rPr lang="en-US" altLang="zh-CN">
                <a:solidFill>
                  <a:srgbClr val="1552D1"/>
                </a:solidFill>
                <a:sym typeface="+mn-ea"/>
              </a:rPr>
              <a:t>’’’</a:t>
            </a:r>
            <a:r>
              <a:rPr lang="zh-CN" altLang="en-US">
                <a:solidFill>
                  <a:srgbClr val="1552D1"/>
                </a:solidFill>
                <a:sym typeface="+mn-ea"/>
              </a:rPr>
              <a:t>分隔</a:t>
            </a:r>
            <a:endParaRPr lang="zh-CN" altLang="en-US">
              <a:solidFill>
                <a:srgbClr val="1552D1"/>
              </a:solidFill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66875" y="2115185"/>
            <a:ext cx="2530475" cy="3352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76400" y="2479040"/>
            <a:ext cx="3143885" cy="335280"/>
          </a:xfrm>
          <a:prstGeom prst="rect">
            <a:avLst/>
          </a:prstGeom>
          <a:noFill/>
          <a:ln w="19050">
            <a:solidFill>
              <a:srgbClr val="1552D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b="25324"/>
          <a:stretch>
            <a:fillRect/>
          </a:stretch>
        </p:blipFill>
        <p:spPr>
          <a:xfrm>
            <a:off x="882650" y="5193030"/>
            <a:ext cx="8572500" cy="10242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9" grpId="0" bldLvl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268085" cy="63309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一、提示清晰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-结构化输出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4380" y="9124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信息自动分类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" y="1437005"/>
            <a:ext cx="8362315" cy="3288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0" y="4715510"/>
            <a:ext cx="8591550" cy="193357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7503795" y="1837690"/>
            <a:ext cx="124650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383665" y="2115820"/>
            <a:ext cx="6149340" cy="889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631680" y="5300345"/>
            <a:ext cx="2482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分类后的信息简洁明了</a:t>
            </a:r>
            <a:endParaRPr lang="zh-CN" altLang="en-US"/>
          </a:p>
          <a:p>
            <a:r>
              <a:rPr lang="zh-CN" altLang="en-US"/>
              <a:t>方便传送给不同负责人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8836660" y="5546090"/>
            <a:ext cx="709295" cy="1530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9" grpId="0"/>
      <p:bldP spid="10" grpId="1" animBg="1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268085" cy="63309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一、提示清晰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要求检查结果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5" y="800735"/>
            <a:ext cx="8323580" cy="42672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695450" y="1818005"/>
            <a:ext cx="5080000" cy="1905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1122680" y="2124710"/>
            <a:ext cx="5068570" cy="5080"/>
          </a:xfrm>
          <a:prstGeom prst="line">
            <a:avLst/>
          </a:prstGeom>
          <a:ln w="19050">
            <a:solidFill>
              <a:srgbClr val="155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949440" y="1837055"/>
            <a:ext cx="1609090" cy="9525"/>
          </a:xfrm>
          <a:prstGeom prst="line">
            <a:avLst/>
          </a:prstGeom>
          <a:ln w="19050">
            <a:solidFill>
              <a:srgbClr val="155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" y="2403475"/>
            <a:ext cx="8401050" cy="40100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890" y="826135"/>
            <a:ext cx="8199120" cy="5910580"/>
          </a:xfrm>
          <a:prstGeom prst="rect">
            <a:avLst/>
          </a:prstGeom>
        </p:spPr>
      </p:pic>
      <p:sp>
        <p:nvSpPr>
          <p:cNvPr id="23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1355" y="279400"/>
            <a:ext cx="6268085" cy="63309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一、提示清晰</a:t>
            </a:r>
            <a:r>
              <a:rPr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给出结果模板 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412875" y="5125085"/>
            <a:ext cx="7122160" cy="157162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55" y="2145030"/>
            <a:ext cx="8572500" cy="27146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0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</p:tagLst>
</file>

<file path=ppt/tags/tag20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0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1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1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21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2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2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3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4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5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6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6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282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TAG_VERSION" val="1.0"/>
  <p:tag name="KSO_WM_BEAUTIFY_FLAG" val="#wm#"/>
  <p:tag name="KSO_WM_COMBINE_RELATE_SLIDE_ID" val="background20185106_1"/>
  <p:tag name="KSO_WM_TEMPLATE_CATEGORY" val="custom"/>
  <p:tag name="KSO_WM_TEMPLATE_INDEX" val="20188978"/>
  <p:tag name="KSO_WM_TEMPLATE_SUBCATEGORY" val="combine"/>
  <p:tag name="KSO_WM_TEMPLATE_THUMBS_INDEX" val="1、2、3、4、6、8、10、12、13"/>
  <p:tag name="KSO_WM_TEMPLATE_MASTER_TYPE" val="1"/>
</p:tagLst>
</file>

<file path=ppt/tags/tag2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5_1*b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0.25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  <p:tag name="KSO_WM_SPECIAL_SOURCE" val="bdnull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296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78_6*i*1"/>
  <p:tag name="KSO_WM_TEMPLATE_CATEGORY" val="custom"/>
  <p:tag name="KSO_WM_TEMPLATE_INDEX" val="20188978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78_6*i*2"/>
  <p:tag name="KSO_WM_TEMPLATE_CATEGORY" val="custom"/>
  <p:tag name="KSO_WM_TEMPLATE_INDEX" val="20188978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78_6*i*3"/>
  <p:tag name="KSO_WM_TEMPLATE_CATEGORY" val="custom"/>
  <p:tag name="KSO_WM_TEMPLATE_INDEX" val="20188978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TEMPLATE_CATEGORY" val="custom"/>
  <p:tag name="KSO_WM_TEMPLATE_INDEX" val="20188978"/>
  <p:tag name="KSO_WM_UNIT_TYPE" val="l_h_i"/>
  <p:tag name="KSO_WM_UNIT_INDEX" val="1_4_1"/>
  <p:tag name="KSO_WM_UNIT_LAYERLEVEL" val="1_1_1"/>
  <p:tag name="KSO_WM_BEAUTIFY_FLAG" val="#wm#"/>
  <p:tag name="KSO_WM_TAG_VERSION" val="1.0"/>
  <p:tag name="KSO_WM_DIAGRAM_GROUP_CODE" val="l1-1"/>
  <p:tag name="KSO_WM_UNIT_ID" val="custom20188978_6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TEMPLATE_CATEGORY" val="custom"/>
  <p:tag name="KSO_WM_TEMPLATE_INDEX" val="20188978"/>
  <p:tag name="KSO_WM_UNIT_TYPE" val="l_h_i"/>
  <p:tag name="KSO_WM_UNIT_INDEX" val="1_1_1"/>
  <p:tag name="KSO_WM_UNIT_LAYERLEVEL" val="1_1_1"/>
  <p:tag name="KSO_WM_BEAUTIFY_FLAG" val="#wm#"/>
  <p:tag name="KSO_WM_TAG_VERSION" val="1.0"/>
  <p:tag name="KSO_WM_DIAGRAM_GROUP_CODE" val="l1-1"/>
  <p:tag name="KSO_WM_UNIT_ID" val="custom20188978_6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" val="5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1_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l_h_f*1_1_1"/>
  <p:tag name="KSO_WM_UNIT_PRESET_TEXT" val="阶段工作回顾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2_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l_h_f*1_2_1"/>
  <p:tag name="KSO_WM_UNIT_PRESET_TEXT" val="取得的成绩与经验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3_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l_h_f*1_3_1"/>
  <p:tag name="KSO_WM_UNIT_PRESET_TEXT" val="不足之处与原因分析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4_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l_h_f*1_4_1"/>
  <p:tag name="KSO_WM_UNIT_PRESET_TEXT" val="后续工作计划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TEMPLATE_CATEGORY" val="custom"/>
  <p:tag name="KSO_WM_TEMPLATE_INDEX" val="20188978"/>
  <p:tag name="KSO_WM_UNIT_TYPE" val="a"/>
  <p:tag name="KSO_WM_UNIT_INDEX" val="1"/>
  <p:tag name="KSO_WM_UNIT_LAYERLEVEL" val="1"/>
  <p:tag name="KSO_WM_UNIT_ISCONTENTSTITLE" val="1"/>
  <p:tag name="KSO_WM_UNIT_VALUE" val="6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78_6*a*1"/>
  <p:tag name="KSO_WM_UNIT_PRESET_TEXT" val="CONTENTS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TEMPLATE_CATEGORY" val="custom"/>
  <p:tag name="KSO_WM_TEMPLATE_INDEX" val="20188978"/>
  <p:tag name="KSO_WM_UNIT_TYPE" val="l_h_i"/>
  <p:tag name="KSO_WM_UNIT_INDEX" val="1_5_1"/>
  <p:tag name="KSO_WM_UNIT_LAYERLEVEL" val="1_1_1"/>
  <p:tag name="KSO_WM_BEAUTIFY_FLAG" val="#wm#"/>
  <p:tag name="KSO_WM_TAG_VERSION" val="1.0"/>
  <p:tag name="KSO_WM_DIAGRAM_GROUP_CODE" val="l1-1"/>
  <p:tag name="KSO_WM_UNIT_ID" val="custom20188978_6*l_h_i*1_5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" val="5"/>
  <p:tag name="KSO_WM_UNIT_TEXT_FILL_TYPE" val="1"/>
  <p:tag name="KSO_WM_UNIT_USESOURCEFORMAT_APPLY" val="1"/>
</p:tagLst>
</file>

<file path=ppt/tags/tag307.xml><?xml version="1.0" encoding="utf-8"?>
<p:tagLst xmlns:p="http://schemas.openxmlformats.org/presentationml/2006/main">
  <p:tag name="KSO_WM_TEMPLATE_CATEGORY" val="custom"/>
  <p:tag name="KSO_WM_TEMPLATE_INDEX" val="20188978"/>
  <p:tag name="KSO_WM_UNIT_TYPE" val="l_h_i"/>
  <p:tag name="KSO_WM_UNIT_INDEX" val="1_6_1"/>
  <p:tag name="KSO_WM_UNIT_LAYERLEVEL" val="1_1_1"/>
  <p:tag name="KSO_WM_BEAUTIFY_FLAG" val="#wm#"/>
  <p:tag name="KSO_WM_TAG_VERSION" val="1.0"/>
  <p:tag name="KSO_WM_DIAGRAM_GROUP_CODE" val="l1-1"/>
  <p:tag name="KSO_WM_UNIT_ID" val="custom20188978_6*l_h_i*1_6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" val="5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2_1"/>
  <p:tag name="KSO_WM_UNIT_LAYERLEVEL" val="1_1_1"/>
  <p:tag name="KSO_WM_UNIT_VALUE" val="9"/>
  <p:tag name="KSO_WM_UNIT_HIGHLIGHT" val="0"/>
  <p:tag name="KSO_WM_UNIT_COMPATIBLE" val="0"/>
  <p:tag name="KSO_WM_BEAUTIFY_FLAG" val=""/>
  <p:tag name="KSO_WM_TAG_VERSION" val="1.0"/>
  <p:tag name="KSO_WM_DIAGRAM_GROUP_CODE" val="l1-1"/>
  <p:tag name="KSO_WM_UNIT_ID" val="custom20188978_6*l_h_f*1_2_1"/>
  <p:tag name="KSO_WM_UNIT_PRESET_TEXT" val="取得的成绩与经验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3_1"/>
  <p:tag name="KSO_WM_UNIT_LAYERLEVEL" val="1_1_1"/>
  <p:tag name="KSO_WM_UNIT_VALUE" val="9"/>
  <p:tag name="KSO_WM_UNIT_HIGHLIGHT" val="0"/>
  <p:tag name="KSO_WM_UNIT_COMPATIBLE" val="0"/>
  <p:tag name="KSO_WM_BEAUTIFY_FLAG" val=""/>
  <p:tag name="KSO_WM_TAG_VERSION" val="1.0"/>
  <p:tag name="KSO_WM_DIAGRAM_GROUP_CODE" val="l1-1"/>
  <p:tag name="KSO_WM_UNIT_ID" val="custom20188978_6*l_h_f*1_3_1"/>
  <p:tag name="KSO_WM_UNIT_PRESET_TEXT" val="不足之处与原因分析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2_1"/>
  <p:tag name="KSO_WM_UNIT_LAYERLEVEL" val="1_1_1"/>
  <p:tag name="KSO_WM_UNIT_VALUE" val="9"/>
  <p:tag name="KSO_WM_UNIT_HIGHLIGHT" val="0"/>
  <p:tag name="KSO_WM_UNIT_COMPATIBLE" val="0"/>
  <p:tag name="KSO_WM_BEAUTIFY_FLAG" val=""/>
  <p:tag name="KSO_WM_TAG_VERSION" val="1.0"/>
  <p:tag name="KSO_WM_DIAGRAM_GROUP_CODE" val="l1-1"/>
  <p:tag name="KSO_WM_UNIT_ID" val="custom20188978_6*l_h_f*1_2_1"/>
  <p:tag name="KSO_WM_UNIT_PRESET_TEXT" val="取得的成绩与经验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TEMPLATE_CATEGORY" val="custom"/>
  <p:tag name="KSO_WM_TEMPLATE_INDEX" val="20188978"/>
  <p:tag name="KSO_WM_UNIT_TYPE" val="l_h_f"/>
  <p:tag name="KSO_WM_UNIT_INDEX" val="1_3_1"/>
  <p:tag name="KSO_WM_UNIT_LAYERLEVEL" val="1_1_1"/>
  <p:tag name="KSO_WM_UNIT_VALUE" val="9"/>
  <p:tag name="KSO_WM_UNIT_HIGHLIGHT" val="0"/>
  <p:tag name="KSO_WM_UNIT_COMPATIBLE" val="0"/>
  <p:tag name="KSO_WM_BEAUTIFY_FLAG" val=""/>
  <p:tag name="KSO_WM_TAG_VERSION" val="1.0"/>
  <p:tag name="KSO_WM_DIAGRAM_GROUP_CODE" val="l1-1"/>
  <p:tag name="KSO_WM_UNIT_ID" val="custom20188978_6*l_h_f*1_3_1"/>
  <p:tag name="KSO_WM_UNIT_PRESET_TEXT" val="不足之处与原因分析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TAG_VERSION" val="1.0"/>
  <p:tag name="KSO_WM_SLIDE_ITEM_CNT" val="6"/>
  <p:tag name="KSO_WM_SLIDE_LAYOUT" val="a_l"/>
  <p:tag name="KSO_WM_SLIDE_LAYOUT_CNT" val="1_1"/>
  <p:tag name="KSO_WM_SLIDE_TYPE" val="contents"/>
  <p:tag name="KSO_WM_SLIDE_SUBTYPE" val="diag"/>
  <p:tag name="KSO_WM_BEAUTIFY_FLAG" val="#wm#"/>
  <p:tag name="KSO_WM_COMBINE_RELATE_SLIDE_ID" val="background20185106_2"/>
  <p:tag name="KSO_WM_TEMPLATE_CATEGORY" val="custom"/>
  <p:tag name="KSO_WM_TEMPLATE_INDEX" val="20188978"/>
  <p:tag name="KSO_WM_SLIDE_ID" val="custom20188978_6"/>
  <p:tag name="KSO_WM_SLIDE_INDEX" val="6"/>
  <p:tag name="KSO_WM_DIAGRAM_GROUP_CODE" val="l1-1"/>
  <p:tag name="KSO_WM_TEMPLATE_SUBCATEGORY" val="0"/>
  <p:tag name="KSO_WM_TEMPLATE_MASTER_TYPE" val="1"/>
  <p:tag name="KSO_WM_TEMPLATE_COLOR_TYPE" val="0"/>
  <p:tag name="KSO_WM_SLIDE_DIAGTYPE" val="l"/>
  <p:tag name="KSO_WM_SPECIAL_SOURCE" val="bdnul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p="http://schemas.openxmlformats.org/presentationml/2006/main">
  <p:tag name="KSO_WM_UNIT_PLACING_PICTURE_USER_VIEWPORT" val="{&quot;height&quot;:4650,&quot;width&quot;:17670}"/>
</p:tagLst>
</file>

<file path=ppt/tags/tag322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34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TEMPLATE_CATEGORY" val="diagram"/>
  <p:tag name="KSO_WM_TEMPLATE_INDEX" val="20187297"/>
  <p:tag name="KSO_WM_UNIT_TYPE" val="m_h_a"/>
  <p:tag name="KSO_WM_UNIT_INDEX" val="1_1_1"/>
  <p:tag name="KSO_WM_UNIT_ID" val="diagram20187297_1*m_h_a*1_1_1"/>
  <p:tag name="KSO_WM_UNIT_LAYERLEVEL" val="1_1_1"/>
  <p:tag name="KSO_WM_UNIT_VALUE" val="7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1"/>
  <p:tag name="KSO_WM_UNIT_PRESET_TEXT" val="Text Here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44.xml><?xml version="1.0" encoding="utf-8"?>
<p:tagLst xmlns:p="http://schemas.openxmlformats.org/presentationml/2006/main">
  <p:tag name="KSO_WM_TEMPLATE_CATEGORY" val="diagram"/>
  <p:tag name="KSO_WM_TEMPLATE_INDEX" val="20187297"/>
  <p:tag name="KSO_WM_UNIT_TYPE" val="m_h_a"/>
  <p:tag name="KSO_WM_UNIT_INDEX" val="1_2_1"/>
  <p:tag name="KSO_WM_UNIT_ID" val="diagram20187297_1*m_h_a*1_2_1"/>
  <p:tag name="KSO_WM_UNIT_LAYERLEVEL" val="1_1_1"/>
  <p:tag name="KSO_WM_UNIT_VALUE" val="7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1"/>
  <p:tag name="KSO_WM_UNIT_PRESET_TEXT" val="Text Here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45.xml><?xml version="1.0" encoding="utf-8"?>
<p:tagLst xmlns:p="http://schemas.openxmlformats.org/presentationml/2006/main">
  <p:tag name="KSO_WM_TEMPLATE_CATEGORY" val="diagram"/>
  <p:tag name="KSO_WM_TEMPLATE_INDEX" val="20187297"/>
  <p:tag name="KSO_WM_UNIT_TYPE" val="m_h_a"/>
  <p:tag name="KSO_WM_UNIT_INDEX" val="1_3_1"/>
  <p:tag name="KSO_WM_UNIT_ID" val="diagram20187297_1*m_h_a*1_3_1"/>
  <p:tag name="KSO_WM_UNIT_LAYERLEVEL" val="1_1_1"/>
  <p:tag name="KSO_WM_UNIT_VALUE" val="7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1"/>
  <p:tag name="KSO_WM_UNIT_PRESET_TEXT" val="Text Here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4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49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56.xml><?xml version="1.0" encoding="utf-8"?>
<p:tagLst xmlns:p="http://schemas.openxmlformats.org/presentationml/2006/main">
  <p:tag name="KSO_WM_TEMPLATE_CATEGORY" val="diagram"/>
  <p:tag name="KSO_WM_TEMPLATE_INDEX" val="20187297"/>
  <p:tag name="KSO_WM_UNIT_TYPE" val="m_h_a"/>
  <p:tag name="KSO_WM_UNIT_INDEX" val="1_2_1"/>
  <p:tag name="KSO_WM_UNIT_ID" val="diagram20187297_1*m_h_a*1_2_1"/>
  <p:tag name="KSO_WM_UNIT_LAYERLEVEL" val="1_1_1"/>
  <p:tag name="KSO_WM_UNIT_VALUE" val="7"/>
  <p:tag name="KSO_WM_UNIT_HIGHLIGHT" val="0"/>
  <p:tag name="KSO_WM_UNIT_COMPATIBLE" val="0"/>
  <p:tag name="KSO_WM_UNIT_CLEAR" val="0"/>
  <p:tag name="KSO_WM_BEAUTIFY_FLAG" val=""/>
  <p:tag name="KSO_WM_TAG_VERSION" val="1.0"/>
  <p:tag name="KSO_WM_DIAGRAM_GROUP_CODE" val="m1-1"/>
  <p:tag name="KSO_WM_UNIT_PRESET_TEXT" val="Text Here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57.xml><?xml version="1.0" encoding="utf-8"?>
<p:tagLst xmlns:p="http://schemas.openxmlformats.org/presentationml/2006/main">
  <p:tag name="KSO_WM_TEMPLATE_CATEGORY" val="diagram"/>
  <p:tag name="KSO_WM_TEMPLATE_INDEX" val="20187297"/>
  <p:tag name="KSO_WM_UNIT_TYPE" val="m_h_a"/>
  <p:tag name="KSO_WM_UNIT_INDEX" val="1_3_1"/>
  <p:tag name="KSO_WM_UNIT_ID" val="diagram20187297_1*m_h_a*1_3_1"/>
  <p:tag name="KSO_WM_UNIT_LAYERLEVEL" val="1_1_1"/>
  <p:tag name="KSO_WM_UNIT_VALUE" val="7"/>
  <p:tag name="KSO_WM_UNIT_HIGHLIGHT" val="0"/>
  <p:tag name="KSO_WM_UNIT_COMPATIBLE" val="0"/>
  <p:tag name="KSO_WM_UNIT_CLEAR" val="0"/>
  <p:tag name="KSO_WM_BEAUTIFY_FLAG" val=""/>
  <p:tag name="KSO_WM_TAG_VERSION" val="1.0"/>
  <p:tag name="KSO_WM_DIAGRAM_GROUP_CODE" val="m1-1"/>
  <p:tag name="KSO_WM_UNIT_PRESET_TEXT" val="Text Here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58.xml><?xml version="1.0" encoding="utf-8"?>
<p:tagLst xmlns:p="http://schemas.openxmlformats.org/presentationml/2006/main">
  <p:tag name="KSO_WM_TEMPLATE_CATEGORY" val="diagram"/>
  <p:tag name="KSO_WM_TEMPLATE_INDEX" val="20187297"/>
  <p:tag name="KSO_WM_UNIT_TYPE" val="m_h_a"/>
  <p:tag name="KSO_WM_UNIT_INDEX" val="1_1_1"/>
  <p:tag name="KSO_WM_UNIT_ID" val="diagram20187297_1*m_h_a*1_1_1"/>
  <p:tag name="KSO_WM_UNIT_LAYERLEVEL" val="1_1_1"/>
  <p:tag name="KSO_WM_UNIT_VALUE" val="7"/>
  <p:tag name="KSO_WM_UNIT_HIGHLIGHT" val="0"/>
  <p:tag name="KSO_WM_UNIT_COMPATIBLE" val="0"/>
  <p:tag name="KSO_WM_UNIT_CLEAR" val="0"/>
  <p:tag name="KSO_WM_BEAUTIFY_FLAG" val=""/>
  <p:tag name="KSO_WM_TAG_VERSION" val="1.0"/>
  <p:tag name="KSO_WM_DIAGRAM_GROUP_CODE" val="m1-1"/>
  <p:tag name="KSO_WM_UNIT_PRESET_TEXT" val="Text Here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59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2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72.xml><?xml version="1.0" encoding="utf-8"?>
<p:tagLst xmlns:p="http://schemas.openxmlformats.org/presentationml/2006/main">
  <p:tag name="KSO_WM_TEMPLATE_CATEGORY" val="diagram"/>
  <p:tag name="KSO_WM_TEMPLATE_INDEX" val="20171623"/>
  <p:tag name="KSO_WM_UNIT_CLEAR" val="1"/>
  <p:tag name="KSO_WM_TAG_VERSION" val="1.0"/>
  <p:tag name="KSO_WM_BEAUTIFY_FLAG" val="#wm#"/>
  <p:tag name="KSO_WM_UNIT_TYPE" val="q_h_i"/>
  <p:tag name="KSO_WM_UNIT_INDEX" val="1_1_1"/>
  <p:tag name="KSO_WM_UNIT_ID" val="diagram20171623_2*q_h_i*1_1_1"/>
  <p:tag name="KSO_WM_UNIT_LAYERLEVEL" val="1_1_1"/>
  <p:tag name="KSO_WM_DIAGRAM_GROUP_CODE" val="q1-1"/>
  <p:tag name="KSO_WM_UNIT_LINE_FORE_SCHEMECOLOR_INDEX" val="14"/>
  <p:tag name="KSO_WM_UNIT_LINE_FILL_TYPE" val="2"/>
</p:tagLst>
</file>

<file path=ppt/tags/tag373.xml><?xml version="1.0" encoding="utf-8"?>
<p:tagLst xmlns:p="http://schemas.openxmlformats.org/presentationml/2006/main">
  <p:tag name="KSO_WM_TEMPLATE_CATEGORY" val="diagram"/>
  <p:tag name="KSO_WM_TEMPLATE_INDEX" val="20171623"/>
  <p:tag name="KSO_WM_UNIT_CLEAR" val="1"/>
  <p:tag name="KSO_WM_TAG_VERSION" val="1.0"/>
  <p:tag name="KSO_WM_BEAUTIFY_FLAG" val="#wm#"/>
  <p:tag name="KSO_WM_UNIT_TYPE" val="q_h_i"/>
  <p:tag name="KSO_WM_UNIT_INDEX" val="1_1_2"/>
  <p:tag name="KSO_WM_UNIT_ID" val="diagram20171623_2*q_h_i*1_1_2"/>
  <p:tag name="KSO_WM_UNIT_LAYERLEVEL" val="1_1_1"/>
  <p:tag name="KSO_WM_DIAGRAM_GROUP_CODE" val="q1-1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74.xml><?xml version="1.0" encoding="utf-8"?>
<p:tagLst xmlns:p="http://schemas.openxmlformats.org/presentationml/2006/main">
  <p:tag name="KSO_WM_TEMPLATE_CATEGORY" val="diagram"/>
  <p:tag name="KSO_WM_TEMPLATE_INDEX" val="20171623"/>
  <p:tag name="KSO_WM_UNIT_CLEAR" val="1"/>
  <p:tag name="KSO_WM_TAG_VERSION" val="1.0"/>
  <p:tag name="KSO_WM_BEAUTIFY_FLAG" val="#wm#"/>
  <p:tag name="KSO_WM_UNIT_TYPE" val="q_h_i"/>
  <p:tag name="KSO_WM_UNIT_INDEX" val="1_1_3"/>
  <p:tag name="KSO_WM_UNIT_ID" val="diagram20171623_2*q_h_i*1_1_3"/>
  <p:tag name="KSO_WM_UNIT_LAYERLEVEL" val="1_1_1"/>
  <p:tag name="KSO_WM_DIAGRAM_GROUP_CODE" val="q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375.xml><?xml version="1.0" encoding="utf-8"?>
<p:tagLst xmlns:p="http://schemas.openxmlformats.org/presentationml/2006/main">
  <p:tag name="KSO_WM_TEMPLATE_CATEGORY" val="diagram"/>
  <p:tag name="KSO_WM_TEMPLATE_INDEX" val="20171623"/>
  <p:tag name="KSO_WM_TAG_VERSION" val="1.0"/>
  <p:tag name="KSO_WM_BEAUTIFY_FLAG" val="#wm#"/>
  <p:tag name="KSO_WM_UNIT_TYPE" val="q_h_f"/>
  <p:tag name="KSO_WM_UNIT_INDEX" val="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57"/>
  <p:tag name="KSO_WM_DIAGRAM_GROUP_CODE" val="q1-1"/>
  <p:tag name="KSO_WM_UNIT_ID" val="diagram20171623_2*q_h_f*1_1_1"/>
  <p:tag name="KSO_WM_UNIT_TEXT_FILL_FORE_SCHEMECOLOR_INDEX" val="13"/>
  <p:tag name="KSO_WM_UNIT_TEXT_FILL_TYPE" val="1"/>
</p:tagLst>
</file>

<file path=ppt/tags/tag376.xml><?xml version="1.0" encoding="utf-8"?>
<p:tagLst xmlns:p="http://schemas.openxmlformats.org/presentationml/2006/main">
  <p:tag name="KSO_WM_TEMPLATE_CATEGORY" val="diagram"/>
  <p:tag name="KSO_WM_TEMPLATE_INDEX" val="20171623"/>
  <p:tag name="KSO_WM_UNIT_CLEAR" val="1"/>
  <p:tag name="KSO_WM_TAG_VERSION" val="1.0"/>
  <p:tag name="KSO_WM_BEAUTIFY_FLAG" val="#wm#"/>
  <p:tag name="KSO_WM_UNIT_TYPE" val="q_h_i"/>
  <p:tag name="KSO_WM_UNIT_INDEX" val="1_2_1"/>
  <p:tag name="KSO_WM_UNIT_ID" val="diagram20171623_2*q_h_i*1_2_1"/>
  <p:tag name="KSO_WM_UNIT_LAYERLEVEL" val="1_1_1"/>
  <p:tag name="KSO_WM_DIAGRAM_GROUP_CODE" val="q1-1"/>
  <p:tag name="KSO_WM_UNIT_LINE_FORE_SCHEMECOLOR_INDEX" val="14"/>
  <p:tag name="KSO_WM_UNIT_LINE_FILL_TYPE" val="2"/>
</p:tagLst>
</file>

<file path=ppt/tags/tag377.xml><?xml version="1.0" encoding="utf-8"?>
<p:tagLst xmlns:p="http://schemas.openxmlformats.org/presentationml/2006/main">
  <p:tag name="KSO_WM_TEMPLATE_CATEGORY" val="diagram"/>
  <p:tag name="KSO_WM_TEMPLATE_INDEX" val="20171623"/>
  <p:tag name="KSO_WM_UNIT_CLEAR" val="1"/>
  <p:tag name="KSO_WM_TAG_VERSION" val="1.0"/>
  <p:tag name="KSO_WM_BEAUTIFY_FLAG" val="#wm#"/>
  <p:tag name="KSO_WM_UNIT_TYPE" val="q_h_i"/>
  <p:tag name="KSO_WM_UNIT_INDEX" val="1_2_2"/>
  <p:tag name="KSO_WM_UNIT_ID" val="diagram20171623_2*q_h_i*1_2_2"/>
  <p:tag name="KSO_WM_UNIT_LAYERLEVEL" val="1_1_1"/>
  <p:tag name="KSO_WM_DIAGRAM_GROUP_CODE" val="q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78.xml><?xml version="1.0" encoding="utf-8"?>
<p:tagLst xmlns:p="http://schemas.openxmlformats.org/presentationml/2006/main">
  <p:tag name="KSO_WM_TEMPLATE_CATEGORY" val="diagram"/>
  <p:tag name="KSO_WM_TEMPLATE_INDEX" val="20171623"/>
  <p:tag name="KSO_WM_UNIT_CLEAR" val="1"/>
  <p:tag name="KSO_WM_TAG_VERSION" val="1.0"/>
  <p:tag name="KSO_WM_BEAUTIFY_FLAG" val="#wm#"/>
  <p:tag name="KSO_WM_UNIT_TYPE" val="q_h_i"/>
  <p:tag name="KSO_WM_UNIT_INDEX" val="1_2_3"/>
  <p:tag name="KSO_WM_UNIT_ID" val="diagram20171623_2*q_h_i*1_2_3"/>
  <p:tag name="KSO_WM_UNIT_LAYERLEVEL" val="1_1_1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79.xml><?xml version="1.0" encoding="utf-8"?>
<p:tagLst xmlns:p="http://schemas.openxmlformats.org/presentationml/2006/main">
  <p:tag name="KSO_WM_TEMPLATE_CATEGORY" val="diagram"/>
  <p:tag name="KSO_WM_TEMPLATE_INDEX" val="20171623"/>
  <p:tag name="KSO_WM_TAG_VERSION" val="1.0"/>
  <p:tag name="KSO_WM_BEAUTIFY_FLAG" val="#wm#"/>
  <p:tag name="KSO_WM_UNIT_TYPE" val="q_h_f"/>
  <p:tag name="KSO_WM_UNIT_INDEX" val="1_2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57"/>
  <p:tag name="KSO_WM_DIAGRAM_GROUP_CODE" val="q1-1"/>
  <p:tag name="KSO_WM_UNIT_ID" val="diagram20171623_2*q_h_f*1_2_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TEMPLATE_CATEGORY" val="diagram"/>
  <p:tag name="KSO_WM_TEMPLATE_INDEX" val="20171623"/>
  <p:tag name="KSO_WM_UNIT_CLEAR" val="1"/>
  <p:tag name="KSO_WM_TAG_VERSION" val="1.0"/>
  <p:tag name="KSO_WM_BEAUTIFY_FLAG" val="#wm#"/>
  <p:tag name="KSO_WM_UNIT_TYPE" val="q_h_i"/>
  <p:tag name="KSO_WM_UNIT_INDEX" val="1_3_1"/>
  <p:tag name="KSO_WM_UNIT_ID" val="diagram20171623_2*q_h_i*1_3_1"/>
  <p:tag name="KSO_WM_UNIT_LAYERLEVEL" val="1_1_1"/>
  <p:tag name="KSO_WM_DIAGRAM_GROUP_CODE" val="q1-1"/>
  <p:tag name="KSO_WM_UNIT_LINE_FORE_SCHEMECOLOR_INDEX" val="14"/>
  <p:tag name="KSO_WM_UNIT_LINE_FILL_TYPE" val="2"/>
</p:tagLst>
</file>

<file path=ppt/tags/tag381.xml><?xml version="1.0" encoding="utf-8"?>
<p:tagLst xmlns:p="http://schemas.openxmlformats.org/presentationml/2006/main">
  <p:tag name="KSO_WM_TEMPLATE_CATEGORY" val="diagram"/>
  <p:tag name="KSO_WM_TEMPLATE_INDEX" val="20171623"/>
  <p:tag name="KSO_WM_UNIT_CLEAR" val="1"/>
  <p:tag name="KSO_WM_TAG_VERSION" val="1.0"/>
  <p:tag name="KSO_WM_BEAUTIFY_FLAG" val="#wm#"/>
  <p:tag name="KSO_WM_UNIT_TYPE" val="q_h_i"/>
  <p:tag name="KSO_WM_UNIT_INDEX" val="1_3_2"/>
  <p:tag name="KSO_WM_UNIT_ID" val="diagram20171623_2*q_h_i*1_3_2"/>
  <p:tag name="KSO_WM_UNIT_LAYERLEVEL" val="1_1_1"/>
  <p:tag name="KSO_WM_DIAGRAM_GROUP_CODE" val="q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82.xml><?xml version="1.0" encoding="utf-8"?>
<p:tagLst xmlns:p="http://schemas.openxmlformats.org/presentationml/2006/main">
  <p:tag name="KSO_WM_TEMPLATE_CATEGORY" val="diagram"/>
  <p:tag name="KSO_WM_TEMPLATE_INDEX" val="20171623"/>
  <p:tag name="KSO_WM_UNIT_CLEAR" val="1"/>
  <p:tag name="KSO_WM_TAG_VERSION" val="1.0"/>
  <p:tag name="KSO_WM_BEAUTIFY_FLAG" val="#wm#"/>
  <p:tag name="KSO_WM_UNIT_TYPE" val="q_h_i"/>
  <p:tag name="KSO_WM_UNIT_INDEX" val="1_3_3"/>
  <p:tag name="KSO_WM_UNIT_ID" val="diagram20171623_2*q_h_i*1_3_3"/>
  <p:tag name="KSO_WM_UNIT_LAYERLEVEL" val="1_1_1"/>
  <p:tag name="KSO_WM_DIAGRAM_GROUP_CODE" val="q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83.xml><?xml version="1.0" encoding="utf-8"?>
<p:tagLst xmlns:p="http://schemas.openxmlformats.org/presentationml/2006/main">
  <p:tag name="KSO_WM_TEMPLATE_CATEGORY" val="diagram"/>
  <p:tag name="KSO_WM_TEMPLATE_INDEX" val="20171623"/>
  <p:tag name="KSO_WM_TAG_VERSION" val="1.0"/>
  <p:tag name="KSO_WM_BEAUTIFY_FLAG" val="#wm#"/>
  <p:tag name="KSO_WM_UNIT_TYPE" val="q_h_f"/>
  <p:tag name="KSO_WM_UNIT_INDEX" val="1_3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57"/>
  <p:tag name="KSO_WM_DIAGRAM_GROUP_CODE" val="q1-1"/>
  <p:tag name="KSO_WM_UNIT_ID" val="diagram20171623_2*q_h_f*1_3_1"/>
  <p:tag name="KSO_WM_UNIT_TEXT_FILL_FORE_SCHEMECOLOR_INDEX" val="13"/>
  <p:tag name="KSO_WM_UNIT_TEXT_FILL_TYPE" val="1"/>
</p:tagLst>
</file>

<file path=ppt/tags/tag384.xml><?xml version="1.0" encoding="utf-8"?>
<p:tagLst xmlns:p="http://schemas.openxmlformats.org/presentationml/2006/main">
  <p:tag name="KSO_WM_TEMPLATE_CATEGORY" val="diagram"/>
  <p:tag name="KSO_WM_TEMPLATE_INDEX" val="20171623"/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DIAGRAM_GROUP_CODE" val="q1_1"/>
  <p:tag name="KSO_WM_UNIT_ID" val="diagram20171623_2*a*1"/>
  <p:tag name="KSO_WM_UNIT_TEXT_FILL_FORE_SCHEMECOLOR_INDEX" val="15"/>
  <p:tag name="KSO_WM_UNIT_TEXT_FILL_TYPE" val="1"/>
</p:tagLst>
</file>

<file path=ppt/tags/tag38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5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SLIDE_ID" val="custom20206915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6915"/>
  <p:tag name="KSO_WM_SLIDE_TYPE" val="endPage"/>
  <p:tag name="KSO_WM_SLIDE_SUBTYPE" val="pureTxt"/>
  <p:tag name="KSO_WM_SLIDE_LAYOUT" val="a"/>
  <p:tag name="KSO_WM_SLIDE_LAYOUT_CNT" val="1"/>
  <p:tag name="KSO_WM_SPECIAL_SOURCE" val="bdnull"/>
</p:tagLst>
</file>

<file path=ppt/tags/tag397.xml><?xml version="1.0" encoding="utf-8"?>
<p:tagLst xmlns:p="http://schemas.openxmlformats.org/presentationml/2006/main">
  <p:tag name="KSO_WPP_MARK_KEY" val="34ab4ed1-1c62-4224-8f2a-3b27479f406a"/>
  <p:tag name="COMMONDATA" val="eyJoZGlkIjoiZTE5OWUxZGVhNTk0MWQxZWZjZDhkMTExYzQ0MDA2NGIifQ=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8682c4d-1b7a-4726-9d78-3d8232c4ddaa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6df5e0a-da08-4850-b12b-3945be4942f5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单线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20188978">
      <a:dk1>
        <a:srgbClr val="000000"/>
      </a:dk1>
      <a:lt1>
        <a:srgbClr val="FFFFFF"/>
      </a:lt1>
      <a:dk2>
        <a:srgbClr val="EDEDED"/>
      </a:dk2>
      <a:lt2>
        <a:srgbClr val="FFFFFF"/>
      </a:lt2>
      <a:accent1>
        <a:srgbClr val="455171"/>
      </a:accent1>
      <a:accent2>
        <a:srgbClr val="686B7C"/>
      </a:accent2>
      <a:accent3>
        <a:srgbClr val="7D8091"/>
      </a:accent3>
      <a:accent4>
        <a:srgbClr val="ADA093"/>
      </a:accent4>
      <a:accent5>
        <a:srgbClr val="CFBA9F"/>
      </a:accent5>
      <a:accent6>
        <a:srgbClr val="F2D4AA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6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0 "   m a : c o n t e n t T y p e D e s c r i p t i o n = " C r e a t e   a   n e w   d o c u m e n t . "   m a : c o n t e n t T y p e S c o p e = " "   m a : v e r s i o n I D = " 1 2 6 7 0 9 7 e e 5 f 5 8 7 4 a d f c c 4 0 8 0 4 1 a e 2 5 2 e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3 9 5 8 9 1 a 9 3 d f 6 5 b 1 4 7 2 7 7 5 0 f 2 c 0 6 c 3 0 6 c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2 : S t a t u s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2 : I m a g e "   m i n O c c u r s = " 0 " / >  
 < x s d : e l e m e n t   r e f = " n s 4 : T a x C a t c h A l l "   m i n O c c u r s = " 0 " / >  
 < x s d : e l e m e n t   r e f = " n s 2 : I m a g e T a g s T a x H T F i e l d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S t a t u s "   m a : i n d e x = " 1 9 "   n i l l a b l e = " t r u e "   m a : d i s p l a y N a m e = " S t a t u s "   m a : d e f a u l t = " N o t   s t a r t e d "   m a : f o r m a t = " D r o p d o w n "   m a : i n t e r n a l N a m e = " S t a t u s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2 2 "   n i l l a b l e = " t r u e "   m a : d i s p l a y N a m e = " I m a g e "   m a : f o r m a t = " I m a g e "   m a : i n t e r n a l N a m e = " I m a g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394.xml><?xml version="1.0" encoding="utf-8"?>
<ds:datastoreItem xmlns:ds="http://schemas.openxmlformats.org/officeDocument/2006/customXml" ds:itemID="{7F97B18F-50BC-4F30-8373-93489E845F83}">
  <ds:schemaRefs/>
</ds:datastoreItem>
</file>

<file path=customXml/itemProps395.xml><?xml version="1.0" encoding="utf-8"?>
<ds:datastoreItem xmlns:ds="http://schemas.openxmlformats.org/officeDocument/2006/customXml" ds:itemID="{64CF2EF3-001F-4BE9-81B3-86ECBBF9425F}">
  <ds:schemaRefs/>
</ds:datastoreItem>
</file>

<file path=customXml/itemProps396.xml><?xml version="1.0" encoding="utf-8"?>
<ds:datastoreItem xmlns:ds="http://schemas.openxmlformats.org/officeDocument/2006/customXml" ds:itemID="{42BC90D6-94CF-42F7-AAC4-9CF6824C54D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极简风格轻快销售幻灯片</Template>
  <TotalTime>0</TotalTime>
  <Words>1030</Words>
  <Application>WPS 演示</Application>
  <PresentationFormat>宽屏</PresentationFormat>
  <Paragraphs>151</Paragraphs>
  <Slides>20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Microsoft YaHei UI</vt:lpstr>
      <vt:lpstr>微软雅黑</vt:lpstr>
      <vt:lpstr>Impact</vt:lpstr>
      <vt:lpstr>Wingdings</vt:lpstr>
      <vt:lpstr>Arial Unicode MS</vt:lpstr>
      <vt:lpstr>汉仪雅酷黑 85W</vt:lpstr>
      <vt:lpstr>幼圆</vt:lpstr>
      <vt:lpstr>黑体</vt:lpstr>
      <vt:lpstr>单线</vt:lpstr>
      <vt:lpstr>16_Office 主题​​</vt:lpstr>
      <vt:lpstr>1_Office 主题​​</vt:lpstr>
      <vt:lpstr>Prompt Engineering</vt:lpstr>
      <vt:lpstr>科技公司高薪招募「prompt 工程师」</vt:lpstr>
      <vt:lpstr>PowerPoint 演示文稿</vt:lpstr>
      <vt:lpstr>什么是prompt？</vt:lpstr>
      <vt:lpstr>一、提示清晰-使用分隔符 </vt:lpstr>
      <vt:lpstr>一、提示清晰-使用分隔符 </vt:lpstr>
      <vt:lpstr>一、提示清晰-结构化输出</vt:lpstr>
      <vt:lpstr>一、提示清晰-要求检查结果 </vt:lpstr>
      <vt:lpstr>一、提示清晰-给出结果模板 </vt:lpstr>
      <vt:lpstr>一、提示清晰-给出结果模板 </vt:lpstr>
      <vt:lpstr>一、提示清晰-给出结果模板，简单易学 </vt:lpstr>
      <vt:lpstr>二、给模型更多思考时间-拆分更多子步骤 </vt:lpstr>
      <vt:lpstr>二、给模型更多思考时间-拆分更多子步骤 </vt:lpstr>
      <vt:lpstr>二、给模型更多思考时间-拆分更多子步骤 </vt:lpstr>
      <vt:lpstr>二、给模型更多思考时间-拆分更多子步骤 </vt:lpstr>
      <vt:lpstr>二、给模型更多思考时间-拆分更多子步骤 </vt:lpstr>
      <vt:lpstr>二、给模型更多思考时间-拆分更多子步骤  </vt:lpstr>
      <vt:lpstr>PowerPoint 演示文稿</vt:lpstr>
      <vt:lpstr>总结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 美玉</dc:creator>
  <cp:lastModifiedBy>猫熊小日子</cp:lastModifiedBy>
  <cp:revision>112</cp:revision>
  <dcterms:created xsi:type="dcterms:W3CDTF">2023-05-02T10:05:00Z</dcterms:created>
  <dcterms:modified xsi:type="dcterms:W3CDTF">2023-05-08T15:02:53Z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2C9F72F988ED4B39AD2AAEA3251FDDFC_12</vt:lpwstr>
  </property>
  <property fmtid="{D5CDD505-2E9C-101B-9397-08002B2CF9AE}" pid="4" name="KSOProductBuildVer">
    <vt:lpwstr>2052-11.1.0.14309</vt:lpwstr>
  </property>
</Properties>
</file>